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366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67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72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273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06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876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77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07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15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447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943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7319-9CB4-43AB-B835-E846C8645919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8F9C7-FE02-4D40-99E2-3785A98A7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4032448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Rosh </a:t>
            </a:r>
            <a:r>
              <a:rPr lang="en-GB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Chodesh</a:t>
            </a: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Rosh </a:t>
            </a:r>
            <a:r>
              <a:rPr lang="en-GB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HaShana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807005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66733"/>
              </p:ext>
            </p:extLst>
          </p:nvPr>
        </p:nvGraphicFramePr>
        <p:xfrm>
          <a:off x="457200" y="476672"/>
          <a:ext cx="8229600" cy="58166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0"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/>
                        <a:t>ראש חודש</a:t>
                      </a:r>
                      <a:endParaRPr lang="he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/>
                        <a:t>יום כפור</a:t>
                      </a:r>
                      <a:endParaRPr lang="he-IL" sz="3600" dirty="0"/>
                    </a:p>
                  </a:txBody>
                  <a:tcPr/>
                </a:tc>
              </a:tr>
              <a:tr h="5096555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effectLst/>
                        </a:rPr>
                        <a:t>וּשְׂעִיר עִזִּים אֶחָד לְחַטָּאת</a:t>
                      </a:r>
                      <a:r>
                        <a:rPr lang="he-IL" sz="2000" dirty="0" smtClean="0">
                          <a:effectLst/>
                        </a:rPr>
                        <a:t>, לַיהוָה, עַל-עֹלַת הַתָּמִיד יֵעָשֶׂה, וְנִסְכּוֹ</a:t>
                      </a:r>
                    </a:p>
                    <a:p>
                      <a:pPr rtl="1"/>
                      <a:endParaRPr lang="he-IL" sz="1800" dirty="0" smtClean="0">
                        <a:effectLst/>
                      </a:endParaRPr>
                    </a:p>
                    <a:p>
                      <a:pPr rtl="1"/>
                      <a:endParaRPr lang="he-IL" sz="1800" dirty="0" smtClean="0">
                        <a:effectLst/>
                      </a:endParaRPr>
                    </a:p>
                    <a:p>
                      <a:pPr rtl="1"/>
                      <a:r>
                        <a:rPr lang="he-IL" sz="1800" dirty="0" smtClean="0">
                          <a:effectLst/>
                        </a:rPr>
                        <a:t>(במדבר כח:טו)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effectLst/>
                        </a:rPr>
                        <a:t>וַיֹּאמֶר יְהוָה אֶל-מֹשֶׁה, דַּבֵּר אֶל-אַהֲרֹן אָחִיךָ... וּמֵאֵת, עֲדַת בְּנֵי יִשְׂרָאֵל, יִקַּח </a:t>
                      </a:r>
                      <a:r>
                        <a:rPr lang="he-IL" sz="2000" b="1" dirty="0" smtClean="0">
                          <a:effectLst/>
                        </a:rPr>
                        <a:t>שְׁנֵי-שְׂעִירֵי עִזִּים, לְחַטָּאת</a:t>
                      </a:r>
                      <a:r>
                        <a:rPr lang="he-IL" sz="2000" dirty="0" smtClean="0">
                          <a:effectLst/>
                        </a:rPr>
                        <a:t>... וְנָתַן אַהֲרֹן עַל-שְׁנֵי הַשְּׂעִירִם, גֹּרָלוֹת--גּוֹרָל אֶחָד לַיהוָה, וְגוֹרָל אֶחָד לַעֲזָאזֵל...  </a:t>
                      </a:r>
                      <a:r>
                        <a:rPr lang="he-IL" sz="2000" b="1" dirty="0" smtClean="0">
                          <a:effectLst/>
                        </a:rPr>
                        <a:t>כִּי-בַיּוֹם הַזֶּה יְכַפֵּר עֲלֵיכֶם, </a:t>
                      </a:r>
                      <a:r>
                        <a:rPr lang="he-IL" sz="2000" b="0" dirty="0" smtClean="0">
                          <a:effectLst/>
                        </a:rPr>
                        <a:t>לְטַהֵר אֶתְכֶם: מִכֹּל, חַטֹּאתֵיכֶם, לִפְנֵי יְהוָה, תִּטְהָרוּ... </a:t>
                      </a:r>
                      <a:r>
                        <a:rPr lang="he-IL" sz="2000" b="1" dirty="0" smtClean="0">
                          <a:effectLst/>
                        </a:rPr>
                        <a:t>וְהָיְתָה-זֹּאת לָכֶם לְחֻקַּת עוֹלָם, לְכַפֵּר עַל-בְּנֵי יִשְׂרָאֵל מִכָּל-חַטֹּאתָם--אַחַת, בַּשָּׁנָה</a:t>
                      </a:r>
                      <a:r>
                        <a:rPr lang="he-IL" sz="2000" dirty="0" smtClean="0">
                          <a:effectLst/>
                        </a:rPr>
                        <a:t>; וַיַּעַשׂ, כַּאֲשֶׁר צִוָּה יְהוָה אֶת-מֹשֶׁה. </a:t>
                      </a:r>
                      <a:endParaRPr lang="he-IL" sz="2000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(ויקרא טז)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6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259"/>
            <a:ext cx="8229600" cy="5577483"/>
          </a:xfrm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GB" sz="7200" dirty="0" smtClean="0"/>
              <a:t>Rosh </a:t>
            </a:r>
            <a:r>
              <a:rPr lang="en-GB" sz="7200" dirty="0" err="1" smtClean="0"/>
              <a:t>Chodesh</a:t>
            </a:r>
            <a:r>
              <a:rPr lang="en-GB" sz="7200" dirty="0" smtClean="0"/>
              <a:t> = “mini” Yom Kippur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31563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 anchor="t"/>
          <a:lstStyle/>
          <a:p>
            <a:pPr rtl="0"/>
            <a:r>
              <a:rPr lang="en-GB" dirty="0" smtClean="0">
                <a:cs typeface="David" pitchFamily="34" charset="-79"/>
              </a:rPr>
              <a:t>Let’s go back to </a:t>
            </a:r>
            <a:r>
              <a:rPr lang="he-IL" dirty="0" smtClean="0">
                <a:cs typeface="David" pitchFamily="34" charset="-79"/>
              </a:rPr>
              <a:t>תפילת מוסף </a:t>
            </a:r>
            <a:r>
              <a:rPr lang="en-GB" dirty="0" smtClean="0">
                <a:cs typeface="David" pitchFamily="34" charset="-79"/>
              </a:rPr>
              <a:t> of </a:t>
            </a:r>
            <a:r>
              <a:rPr lang="he-IL" dirty="0" smtClean="0">
                <a:cs typeface="David" pitchFamily="34" charset="-79"/>
              </a:rPr>
              <a:t>ראש חודש</a:t>
            </a:r>
            <a:r>
              <a:rPr lang="en-GB" dirty="0" smtClean="0">
                <a:cs typeface="David" pitchFamily="34" charset="-79"/>
              </a:rPr>
              <a:t>…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ראשי </a:t>
            </a:r>
            <a:r>
              <a:rPr lang="he-IL" dirty="0"/>
              <a:t>חדשים לעמך נתת</a:t>
            </a:r>
          </a:p>
          <a:p>
            <a:pPr marL="0" indent="0">
              <a:buNone/>
            </a:pPr>
            <a:r>
              <a:rPr lang="he-IL" dirty="0"/>
              <a:t>זמן כפרה לכל תולדותם</a:t>
            </a:r>
          </a:p>
          <a:p>
            <a:pPr marL="0" indent="0">
              <a:buNone/>
            </a:pPr>
            <a:r>
              <a:rPr lang="he-IL" dirty="0"/>
              <a:t>בהיותם מקריבים לפניך זבחי רצון ושעירי חטאת לכפר בעדם</a:t>
            </a:r>
          </a:p>
          <a:p>
            <a:pPr marL="0" indent="0">
              <a:buNone/>
            </a:pPr>
            <a:r>
              <a:rPr lang="he-IL" b="1" dirty="0"/>
              <a:t>זכרון לכולם יהיו ותשועת נפשם מיד שונא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7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e-IL" dirty="0" smtClean="0">
                <a:cs typeface="David" pitchFamily="34" charset="-79"/>
              </a:rPr>
              <a:t>יום הזכרון</a:t>
            </a:r>
            <a:r>
              <a:rPr lang="en-GB" dirty="0">
                <a:cs typeface="David" pitchFamily="34" charset="-79"/>
              </a:rPr>
              <a:t> </a:t>
            </a:r>
            <a:r>
              <a:rPr lang="en-GB" dirty="0" smtClean="0">
                <a:cs typeface="David" pitchFamily="34" charset="-79"/>
              </a:rPr>
              <a:t>in the </a:t>
            </a:r>
            <a:r>
              <a:rPr lang="he-IL" dirty="0" smtClean="0">
                <a:cs typeface="David" pitchFamily="34" charset="-79"/>
              </a:rPr>
              <a:t>תורה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80520"/>
          </a:xfrm>
        </p:spPr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דַּבֵּר </a:t>
            </a:r>
            <a:r>
              <a:rPr lang="he-IL" dirty="0"/>
              <a:t>אֶל-בְּנֵי יִשְׂרָאֵל, לֵאמֹר: בַּחֹדֶשׁ הַשְּׁבִיעִי בְּאֶחָד לַחֹדֶשׁ, יִהְיֶה לָכֶם שַׁבָּתוֹן--</a:t>
            </a:r>
            <a:r>
              <a:rPr lang="he-IL" b="1" dirty="0"/>
              <a:t>זִכְרוֹן</a:t>
            </a:r>
            <a:r>
              <a:rPr lang="he-IL" dirty="0"/>
              <a:t> תְּרוּעָה, מִקְרָא-קֹדֶשׁ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(ויקרא כג:כד)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40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Therefore…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en-GB" sz="7200" dirty="0" smtClean="0"/>
              <a:t>Rosh </a:t>
            </a:r>
            <a:r>
              <a:rPr lang="en-GB" sz="7200" dirty="0" err="1" smtClean="0"/>
              <a:t>Chodesh</a:t>
            </a:r>
            <a:r>
              <a:rPr lang="en-GB" sz="7200" dirty="0" smtClean="0"/>
              <a:t> = “mini” Rosh </a:t>
            </a:r>
            <a:r>
              <a:rPr lang="en-GB" sz="7200" dirty="0" err="1" smtClean="0"/>
              <a:t>Hashana</a:t>
            </a:r>
            <a:r>
              <a:rPr lang="en-GB" sz="7200" dirty="0" smtClean="0"/>
              <a:t> AND </a:t>
            </a:r>
          </a:p>
          <a:p>
            <a:pPr marL="0" indent="0" algn="ctr" rtl="0">
              <a:buNone/>
            </a:pPr>
            <a:r>
              <a:rPr lang="en-GB" sz="7200" dirty="0" smtClean="0"/>
              <a:t>“mini” Yom Kippur 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1199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79512" y="188640"/>
            <a:ext cx="8784976" cy="64087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3600" dirty="0" smtClean="0"/>
              <a:t>What is the source for </a:t>
            </a:r>
            <a:r>
              <a:rPr lang="he-IL" sz="3600" dirty="0" smtClean="0"/>
              <a:t>ראש חודש</a:t>
            </a:r>
            <a:r>
              <a:rPr lang="en-GB" sz="3600" dirty="0" smtClean="0"/>
              <a:t> being a time of </a:t>
            </a:r>
            <a:r>
              <a:rPr lang="he-IL" sz="3600" dirty="0" smtClean="0"/>
              <a:t>זכרון</a:t>
            </a:r>
            <a:r>
              <a:rPr lang="en-GB" sz="3600" dirty="0" smtClean="0"/>
              <a:t>?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1124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במדבר פרק 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97718"/>
              </p:ext>
            </p:extLst>
          </p:nvPr>
        </p:nvGraphicFramePr>
        <p:xfrm>
          <a:off x="323528" y="1412776"/>
          <a:ext cx="8496944" cy="5278613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67787"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</a:t>
                      </a:r>
                      <a:r>
                        <a:rPr lang="he-IL" baseline="0" dirty="0" smtClean="0"/>
                        <a:t> ח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וּבְנֵי אַהֲרֹן הַכֹּהֲנִים יִתְקְעוּ בַּחֲצֹצְרוֹת וְהָיוּ לָכֶם לְחֻקַּת עוֹלָם לְדֹרֹתֵיכֶם. 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27277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 ט</a:t>
                      </a:r>
                    </a:p>
                    <a:p>
                      <a:pPr rtl="1"/>
                      <a:endParaRPr lang="he-IL" dirty="0" smtClean="0">
                        <a:effectLst/>
                      </a:endParaRP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וְכִי-תָבֹאוּ מִלְחָמָה בְּאַרְצְכֶם עַל-הַצַּר הַצֹּרֵר אֶתְכֶם </a:t>
                      </a:r>
                      <a:r>
                        <a:rPr lang="he-IL" sz="2400" b="1" dirty="0" smtClean="0">
                          <a:effectLst/>
                        </a:rPr>
                        <a:t>וַהֲרֵעֹתֶם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בַּחֲצֹצְרֹת </a:t>
                      </a:r>
                    </a:p>
                    <a:p>
                      <a:pPr rtl="1"/>
                      <a:endParaRPr lang="he-IL" sz="2400" b="1" dirty="0" smtClean="0">
                        <a:effectLst/>
                      </a:endParaRP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וְנִזְכַּרְתֶּם</a:t>
                      </a:r>
                      <a:r>
                        <a:rPr lang="he-IL" sz="2400" dirty="0" smtClean="0">
                          <a:effectLst/>
                        </a:rPr>
                        <a:t> לִפְנֵי יְהוָה אֱלֹהֵיכֶם </a:t>
                      </a:r>
                    </a:p>
                    <a:p>
                      <a:pPr rtl="1"/>
                      <a:endParaRPr lang="he-IL" sz="2400" b="1" dirty="0" smtClean="0">
                        <a:effectLst/>
                      </a:endParaRP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וְנוֹשַׁעְתֶּם</a:t>
                      </a:r>
                      <a:r>
                        <a:rPr lang="he-IL" sz="2400" dirty="0" smtClean="0">
                          <a:effectLst/>
                        </a:rPr>
                        <a:t> מֵאֹיְבֵיכֶם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 י</a:t>
                      </a:r>
                    </a:p>
                    <a:p>
                      <a:pPr rtl="1"/>
                      <a:endParaRPr lang="he-IL" dirty="0" smtClean="0">
                        <a:effectLst/>
                      </a:endParaRP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וּבְיוֹם שִׂמְחַתְכֶם וּבְמוֹעֲדֵיכֶם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וּבְרָאשֵׁי חָדְשֵׁיכֶם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וּתְקַעְתֶּם בַּחֲצֹצְרֹת 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עַל עֹלֹתֵיכֶם וְעַל זִבְחֵי שַׁלְמֵיכֶם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וְהָיוּ לָכֶם לְזִכָּרוֹן </a:t>
                      </a:r>
                      <a:r>
                        <a:rPr lang="he-IL" sz="2400" dirty="0" smtClean="0">
                          <a:effectLst/>
                        </a:rPr>
                        <a:t>לִפְנֵי אֱלֹהֵיכֶם 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אֲנִי יְהוָה אֱלֹהֵיכֶם. 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0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dirty="0" smtClean="0">
                <a:cs typeface="David" pitchFamily="34" charset="-79"/>
              </a:rPr>
              <a:t>On all </a:t>
            </a:r>
            <a:r>
              <a:rPr lang="he-IL" dirty="0" smtClean="0">
                <a:cs typeface="David" pitchFamily="34" charset="-79"/>
              </a:rPr>
              <a:t>חגים</a:t>
            </a:r>
            <a:r>
              <a:rPr lang="en-GB" dirty="0" smtClean="0">
                <a:cs typeface="David" pitchFamily="34" charset="-79"/>
              </a:rPr>
              <a:t> and </a:t>
            </a:r>
            <a:r>
              <a:rPr lang="he-IL" dirty="0" smtClean="0">
                <a:cs typeface="David" pitchFamily="34" charset="-79"/>
              </a:rPr>
              <a:t>ראש חודש</a:t>
            </a:r>
            <a:r>
              <a:rPr lang="en-GB" dirty="0" smtClean="0">
                <a:cs typeface="David" pitchFamily="34" charset="-79"/>
              </a:rPr>
              <a:t> we add: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he-IL" u="sng" dirty="0" smtClean="0"/>
              <a:t>יעלה ויבוא</a:t>
            </a:r>
          </a:p>
          <a:p>
            <a:pPr marL="0" indent="0">
              <a:buNone/>
            </a:pPr>
            <a:r>
              <a:rPr lang="he-IL" sz="2800" dirty="0" smtClean="0"/>
              <a:t>אלהינו ואלהי אבותינו. יעלה ויבוא ויגיע ויראה וירצה וישמע ויפקד </a:t>
            </a:r>
            <a:r>
              <a:rPr lang="he-IL" sz="2800" b="1" dirty="0" smtClean="0"/>
              <a:t>ויזכר</a:t>
            </a:r>
            <a:r>
              <a:rPr lang="he-IL" sz="2800" dirty="0" smtClean="0"/>
              <a:t> </a:t>
            </a:r>
            <a:r>
              <a:rPr lang="he-IL" sz="1800" dirty="0" smtClean="0"/>
              <a:t>[מה?] </a:t>
            </a:r>
            <a:endParaRPr lang="he-IL" sz="2800" dirty="0" smtClean="0"/>
          </a:p>
          <a:p>
            <a:pPr marL="0" indent="0">
              <a:buNone/>
            </a:pPr>
            <a:r>
              <a:rPr lang="he-IL" sz="2800" b="1" dirty="0" smtClean="0"/>
              <a:t>זכרוננו</a:t>
            </a:r>
            <a:r>
              <a:rPr lang="he-IL" sz="2800" dirty="0" smtClean="0"/>
              <a:t> ופקדוננו </a:t>
            </a:r>
            <a:r>
              <a:rPr lang="he-IL" sz="2800" b="1" dirty="0" smtClean="0"/>
              <a:t>וזכרון</a:t>
            </a:r>
            <a:r>
              <a:rPr lang="he-IL" sz="2800" dirty="0" smtClean="0"/>
              <a:t> אבותינו </a:t>
            </a:r>
            <a:r>
              <a:rPr lang="he-IL" sz="2800" b="1" dirty="0" smtClean="0"/>
              <a:t>וזכרון </a:t>
            </a:r>
            <a:r>
              <a:rPr lang="he-IL" sz="2800" dirty="0" smtClean="0"/>
              <a:t>משיח בן דוד עבדך. </a:t>
            </a:r>
            <a:r>
              <a:rPr lang="he-IL" sz="2800" b="1" dirty="0" smtClean="0"/>
              <a:t>וזכרון </a:t>
            </a:r>
            <a:r>
              <a:rPr lang="he-IL" sz="2800" dirty="0" smtClean="0"/>
              <a:t>ירושלים</a:t>
            </a:r>
            <a:r>
              <a:rPr lang="he-IL" sz="2800" b="1" dirty="0" smtClean="0"/>
              <a:t> </a:t>
            </a:r>
            <a:r>
              <a:rPr lang="he-IL" sz="2800" dirty="0" smtClean="0"/>
              <a:t>עיר קדשך. </a:t>
            </a:r>
            <a:r>
              <a:rPr lang="he-IL" sz="2800" b="1" dirty="0" smtClean="0"/>
              <a:t>וזכרון</a:t>
            </a:r>
            <a:r>
              <a:rPr lang="he-IL" sz="2800" dirty="0" smtClean="0"/>
              <a:t> כל עמך בית ישראל</a:t>
            </a:r>
          </a:p>
          <a:p>
            <a:pPr marL="0" indent="0">
              <a:buNone/>
            </a:pPr>
            <a:r>
              <a:rPr lang="he-IL" sz="2400" dirty="0" smtClean="0"/>
              <a:t>לפניך לפליטה לטובה. לחן ולחסד ולרחמים. לחיים ולשלום ביום...</a:t>
            </a:r>
          </a:p>
          <a:p>
            <a:pPr marL="0" indent="0">
              <a:buNone/>
            </a:pPr>
            <a:r>
              <a:rPr lang="he-IL" sz="2800" b="1" dirty="0" smtClean="0"/>
              <a:t>זכרנו</a:t>
            </a:r>
            <a:r>
              <a:rPr lang="he-IL" sz="2800" dirty="0" smtClean="0"/>
              <a:t> ה' אלהינו בו לטובה. ופקדנו בו לברכה</a:t>
            </a:r>
          </a:p>
          <a:p>
            <a:pPr marL="0" indent="0">
              <a:buNone/>
            </a:pPr>
            <a:r>
              <a:rPr lang="he-IL" sz="2800" b="1" dirty="0" smtClean="0"/>
              <a:t>והושיענו</a:t>
            </a:r>
            <a:r>
              <a:rPr lang="he-IL" sz="2800" dirty="0" smtClean="0"/>
              <a:t> בו לחיים</a:t>
            </a:r>
          </a:p>
          <a:p>
            <a:pPr marL="0" indent="0">
              <a:buNone/>
            </a:pPr>
            <a:r>
              <a:rPr lang="he-IL" sz="2800" dirty="0" smtClean="0"/>
              <a:t>ובדבר </a:t>
            </a:r>
            <a:r>
              <a:rPr lang="he-IL" sz="2800" b="1" dirty="0" smtClean="0"/>
              <a:t>ישועה</a:t>
            </a:r>
            <a:r>
              <a:rPr lang="he-IL" sz="2800" dirty="0" smtClean="0"/>
              <a:t> ורחמים חוס וחננו ורחם עלינו </a:t>
            </a:r>
            <a:r>
              <a:rPr lang="he-IL" sz="2800" b="1" dirty="0" smtClean="0"/>
              <a:t>והושיענו</a:t>
            </a:r>
            <a:r>
              <a:rPr lang="he-IL" sz="2800" dirty="0" smtClean="0"/>
              <a:t>.</a:t>
            </a:r>
          </a:p>
          <a:p>
            <a:pPr marL="0" indent="0">
              <a:buNone/>
            </a:pPr>
            <a:r>
              <a:rPr lang="he-IL" sz="2800" dirty="0" smtClean="0"/>
              <a:t>כי אליך עינינו. כי אל מלך חנון ורחום אתה: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076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nniemills.com/wp-content/uploads/2012/07/Dentist-in-Albuquerque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692696"/>
            <a:ext cx="5143500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במדבר פרק 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806501"/>
              </p:ext>
            </p:extLst>
          </p:nvPr>
        </p:nvGraphicFramePr>
        <p:xfrm>
          <a:off x="323528" y="1412776"/>
          <a:ext cx="8496944" cy="5278613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67787"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</a:t>
                      </a:r>
                      <a:r>
                        <a:rPr lang="he-IL" baseline="0" dirty="0" smtClean="0"/>
                        <a:t> ח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וּבְנֵי אַהֲרֹן הַכֹּהֲנִים יִתְקְעוּ בַּחֲצֹצְרוֹת וְהָיוּ לָכֶם לְחֻקַּת עוֹלָם לְדֹרֹתֵיכֶם. 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27277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 ט</a:t>
                      </a:r>
                    </a:p>
                    <a:p>
                      <a:pPr rtl="1"/>
                      <a:endParaRPr lang="he-IL" dirty="0" smtClean="0">
                        <a:effectLst/>
                      </a:endParaRP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וְכִי-תָבֹאוּ מִלְחָמָה בְּאַרְצְכֶם עַל-הַצַּר הַצֹּרֵר אֶתְכֶם </a:t>
                      </a:r>
                      <a:r>
                        <a:rPr lang="he-IL" sz="2400" b="1" dirty="0" smtClean="0">
                          <a:effectLst/>
                        </a:rPr>
                        <a:t>וַהֲרֵעֹתֶם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בַּחֲצֹצְרֹת </a:t>
                      </a:r>
                    </a:p>
                    <a:p>
                      <a:pPr rtl="1"/>
                      <a:endParaRPr lang="he-IL" sz="2400" b="1" dirty="0" smtClean="0">
                        <a:effectLst/>
                      </a:endParaRP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וְנִזְכַּרְתֶּם</a:t>
                      </a:r>
                      <a:r>
                        <a:rPr lang="he-IL" sz="2400" dirty="0" smtClean="0">
                          <a:effectLst/>
                        </a:rPr>
                        <a:t> לִפְנֵי יְהוָה אֱלֹהֵיכֶם </a:t>
                      </a:r>
                    </a:p>
                    <a:p>
                      <a:pPr rtl="1"/>
                      <a:endParaRPr lang="he-IL" sz="2400" b="1" dirty="0" smtClean="0">
                        <a:effectLst/>
                      </a:endParaRP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וְנוֹשַׁעְתֶּם</a:t>
                      </a:r>
                      <a:r>
                        <a:rPr lang="he-IL" sz="2400" dirty="0" smtClean="0">
                          <a:effectLst/>
                        </a:rPr>
                        <a:t> מֵאֹיְבֵיכֶם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פס' י</a:t>
                      </a:r>
                    </a:p>
                    <a:p>
                      <a:pPr rtl="1"/>
                      <a:endParaRPr lang="he-IL" dirty="0" smtClean="0">
                        <a:effectLst/>
                      </a:endParaRP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וּבְיוֹם שִׂמְחַתְכֶם וּבְמוֹעֲדֵיכֶם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וּבְרָאשֵׁי חָדְשֵׁיכֶם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וּתְקַעְתֶּם בַּחֲצֹצְרֹת 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עַל עֹלֹתֵיכֶם וְעַל זִבְחֵי שַׁלְמֵיכֶם </a:t>
                      </a:r>
                    </a:p>
                    <a:p>
                      <a:pPr rtl="1"/>
                      <a:r>
                        <a:rPr lang="he-IL" sz="2400" b="1" dirty="0" smtClean="0">
                          <a:effectLst/>
                        </a:rPr>
                        <a:t>וְהָיוּ לָכֶם לְזִכָּרוֹן </a:t>
                      </a:r>
                      <a:r>
                        <a:rPr lang="he-IL" sz="2400" dirty="0" smtClean="0">
                          <a:effectLst/>
                        </a:rPr>
                        <a:t>לִפְנֵי אֱלֹהֵיכֶם </a:t>
                      </a:r>
                    </a:p>
                    <a:p>
                      <a:pPr rtl="1"/>
                      <a:r>
                        <a:rPr lang="he-IL" sz="2400" dirty="0" smtClean="0">
                          <a:effectLst/>
                        </a:rPr>
                        <a:t>אֲנִי יְהוָה אֱלֹהֵיכֶם. 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he-IL" sz="16600" dirty="0" smtClean="0">
                <a:cs typeface="David" pitchFamily="34" charset="-79"/>
              </a:rPr>
              <a:t>שבת</a:t>
            </a:r>
            <a:endParaRPr lang="he-IL" sz="16600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872208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endParaRPr lang="en-GB" sz="4400" dirty="0" smtClean="0"/>
          </a:p>
          <a:p>
            <a:pPr marL="0" indent="0" algn="ctr" rtl="0">
              <a:buNone/>
            </a:pPr>
            <a:r>
              <a:rPr lang="en-GB" sz="4400" dirty="0" smtClean="0">
                <a:latin typeface="Calibri" pitchFamily="34" charset="0"/>
                <a:cs typeface="David" pitchFamily="34" charset="-79"/>
              </a:rPr>
              <a:t>Unique to </a:t>
            </a:r>
            <a:r>
              <a:rPr lang="he-IL" sz="4400" dirty="0" smtClean="0">
                <a:latin typeface="Calibri" pitchFamily="34" charset="0"/>
                <a:cs typeface="David" pitchFamily="34" charset="-79"/>
              </a:rPr>
              <a:t>עם ישראל</a:t>
            </a:r>
            <a:r>
              <a:rPr lang="en-GB" sz="4400" dirty="0" smtClean="0">
                <a:latin typeface="Calibri" pitchFamily="34" charset="0"/>
                <a:cs typeface="David" pitchFamily="34" charset="-79"/>
              </a:rPr>
              <a:t> or universal?</a:t>
            </a:r>
            <a:endParaRPr lang="he-IL" sz="4400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06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639764"/>
              </p:ext>
            </p:extLst>
          </p:nvPr>
        </p:nvGraphicFramePr>
        <p:xfrm>
          <a:off x="457200" y="1700808"/>
          <a:ext cx="8229600" cy="345638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229600"/>
              </a:tblGrid>
              <a:tr h="1728192">
                <a:tc>
                  <a:txBody>
                    <a:bodyPr/>
                    <a:lstStyle/>
                    <a:p>
                      <a:pPr algn="ctr" rtl="0"/>
                      <a:r>
                        <a:rPr lang="he-IL" sz="4400" dirty="0" smtClean="0"/>
                        <a:t>חגים</a:t>
                      </a:r>
                      <a:r>
                        <a:rPr lang="he-IL" sz="4400" baseline="0" dirty="0" smtClean="0"/>
                        <a:t>  </a:t>
                      </a:r>
                      <a:r>
                        <a:rPr lang="en-GB" sz="4400" baseline="0" dirty="0" smtClean="0"/>
                        <a:t> = “Routine check up”</a:t>
                      </a:r>
                      <a:endParaRPr lang="he-IL" sz="4400" dirty="0"/>
                    </a:p>
                  </a:txBody>
                  <a:tcPr anchor="ctr"/>
                </a:tc>
              </a:tr>
              <a:tr h="1728192">
                <a:tc>
                  <a:txBody>
                    <a:bodyPr/>
                    <a:lstStyle/>
                    <a:p>
                      <a:pPr algn="ctr" rtl="1"/>
                      <a:r>
                        <a:rPr lang="en-GB" sz="4400" dirty="0" smtClean="0"/>
                        <a:t> = “Toothache”</a:t>
                      </a:r>
                      <a:r>
                        <a:rPr lang="he-IL" sz="4400" dirty="0" smtClean="0"/>
                        <a:t>עת צרה  </a:t>
                      </a:r>
                      <a:endParaRPr lang="he-IL" sz="4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rtl="0"/>
            <a:r>
              <a:rPr lang="en-GB" sz="6600" dirty="0" smtClean="0">
                <a:cs typeface="David" pitchFamily="34" charset="-79"/>
              </a:rPr>
              <a:t>What makes </a:t>
            </a:r>
            <a:r>
              <a:rPr lang="he-IL" sz="6600" dirty="0" smtClean="0">
                <a:cs typeface="David" pitchFamily="34" charset="-79"/>
              </a:rPr>
              <a:t>ראש חודש</a:t>
            </a:r>
            <a:r>
              <a:rPr lang="en-GB" sz="6600" dirty="0" smtClean="0">
                <a:cs typeface="David" pitchFamily="34" charset="-79"/>
              </a:rPr>
              <a:t> a fitting time for </a:t>
            </a:r>
            <a:r>
              <a:rPr lang="he-IL" sz="6600" dirty="0" smtClean="0">
                <a:cs typeface="David" pitchFamily="34" charset="-79"/>
              </a:rPr>
              <a:t>זכרון</a:t>
            </a:r>
            <a:r>
              <a:rPr lang="en-GB" sz="6600" dirty="0" smtClean="0">
                <a:cs typeface="David" pitchFamily="34" charset="-79"/>
              </a:rPr>
              <a:t> and </a:t>
            </a:r>
            <a:r>
              <a:rPr lang="he-IL" sz="6600" dirty="0" smtClean="0">
                <a:cs typeface="David" pitchFamily="34" charset="-79"/>
              </a:rPr>
              <a:t>כפרה</a:t>
            </a:r>
            <a:r>
              <a:rPr lang="en-GB" sz="6600" dirty="0" smtClean="0">
                <a:cs typeface="David" pitchFamily="34" charset="-79"/>
              </a:rPr>
              <a:t>?</a:t>
            </a:r>
            <a:endParaRPr lang="he-IL" sz="66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92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539552" y="476672"/>
            <a:ext cx="3312368" cy="28083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Moon 4"/>
          <p:cNvSpPr/>
          <p:nvPr/>
        </p:nvSpPr>
        <p:spPr>
          <a:xfrm>
            <a:off x="6372200" y="3681028"/>
            <a:ext cx="2088232" cy="2520280"/>
          </a:xfrm>
          <a:prstGeom prst="mo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 rot="20283857">
            <a:off x="1231554" y="2707258"/>
            <a:ext cx="74892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NATURE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9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 rtl="0">
              <a:buNone/>
            </a:pPr>
            <a:r>
              <a:rPr lang="en-GB" sz="4100" dirty="0" smtClean="0"/>
              <a:t>What’s so special about the seventh month?</a:t>
            </a:r>
          </a:p>
          <a:p>
            <a:pPr marL="0" indent="0" algn="ctr" rtl="0">
              <a:buNone/>
            </a:pPr>
            <a:endParaRPr lang="en-GB" sz="3600" dirty="0"/>
          </a:p>
          <a:p>
            <a:pPr marL="0" indent="0" algn="ctr" rtl="0">
              <a:buNone/>
            </a:pPr>
            <a:endParaRPr lang="en-GB" sz="3600" dirty="0" smtClean="0"/>
          </a:p>
          <a:p>
            <a:pPr marL="0" indent="0" algn="ctr" rtl="0">
              <a:buNone/>
            </a:pPr>
            <a:endParaRPr lang="en-GB" sz="3600" dirty="0"/>
          </a:p>
          <a:p>
            <a:pPr marL="0" indent="0" algn="ctr" rtl="0">
              <a:buNone/>
            </a:pPr>
            <a:endParaRPr lang="en-GB" sz="3600" dirty="0" smtClean="0"/>
          </a:p>
          <a:p>
            <a:pPr marL="0" indent="0" algn="ctr" rtl="0">
              <a:buNone/>
            </a:pPr>
            <a:endParaRPr lang="en-GB" sz="3600" dirty="0"/>
          </a:p>
          <a:p>
            <a:pPr marL="0" indent="0" algn="ctr" rtl="0">
              <a:buNone/>
            </a:pPr>
            <a:r>
              <a:rPr lang="he-IL" sz="3600" b="1" dirty="0">
                <a:solidFill>
                  <a:srgbClr val="FF0000"/>
                </a:solidFill>
              </a:rPr>
              <a:t>כד</a:t>
            </a:r>
            <a:r>
              <a:rPr lang="he-IL" sz="3600" dirty="0"/>
              <a:t> דַּבֵּר אֶל-בְּנֵי יִשְׂרָאֵל לֵאמֹר </a:t>
            </a:r>
            <a:r>
              <a:rPr lang="he-IL" sz="3600" b="1" dirty="0"/>
              <a:t>בַּחֹדֶשׁ הַשְּׁבִיעִי בְּאֶחָד לַחֹדֶשׁ </a:t>
            </a:r>
            <a:r>
              <a:rPr lang="he-IL" sz="3600" dirty="0"/>
              <a:t>יִהְיֶה לָכֶם שַׁבָּתוֹן </a:t>
            </a:r>
            <a:r>
              <a:rPr lang="he-IL" sz="3600" b="1" dirty="0"/>
              <a:t>זִכְרוֹן תְּרוּעָה </a:t>
            </a:r>
            <a:r>
              <a:rPr lang="he-IL" sz="3600" dirty="0"/>
              <a:t>מִקְרָא-קֹדֶשׁ. </a:t>
            </a:r>
            <a:endParaRPr lang="he-IL" sz="3600" dirty="0" smtClean="0"/>
          </a:p>
          <a:p>
            <a:pPr marL="0" indent="0" algn="ctr" rtl="0">
              <a:buNone/>
            </a:pPr>
            <a:r>
              <a:rPr lang="he-IL" sz="3600" b="1" dirty="0" smtClean="0">
                <a:solidFill>
                  <a:srgbClr val="FF0000"/>
                </a:solidFill>
              </a:rPr>
              <a:t>כה</a:t>
            </a:r>
            <a:r>
              <a:rPr lang="he-IL" sz="3600" dirty="0" smtClean="0"/>
              <a:t> </a:t>
            </a:r>
            <a:r>
              <a:rPr lang="he-IL" sz="3600" dirty="0"/>
              <a:t>כָּל-מְלֶאכֶת עֲבֹדָה לֹא תַעֲשׂוּ וְהִקְרַבְתֶּם אִשֶּׁה לַיהוָה. </a:t>
            </a:r>
            <a:endParaRPr lang="he-IL" sz="3600" dirty="0" smtClean="0"/>
          </a:p>
          <a:p>
            <a:pPr marL="0" indent="0" algn="ctr" rtl="0">
              <a:buNone/>
            </a:pPr>
            <a:r>
              <a:rPr lang="he-IL" sz="3600" b="1" dirty="0" smtClean="0">
                <a:solidFill>
                  <a:srgbClr val="FF0000"/>
                </a:solidFill>
              </a:rPr>
              <a:t>כו</a:t>
            </a:r>
            <a:r>
              <a:rPr lang="he-IL" sz="3600" dirty="0" smtClean="0"/>
              <a:t> וַיְדַבֵּר </a:t>
            </a:r>
            <a:r>
              <a:rPr lang="he-IL" sz="3600" dirty="0"/>
              <a:t>יְהוָה אֶל-מֹשֶׁה לֵּאמֹר. </a:t>
            </a:r>
            <a:endParaRPr lang="he-IL" sz="3600" dirty="0" smtClean="0"/>
          </a:p>
          <a:p>
            <a:pPr marL="0" indent="0" algn="ctr" rtl="0">
              <a:buNone/>
            </a:pPr>
            <a:r>
              <a:rPr lang="he-IL" sz="3600" b="1" dirty="0" smtClean="0">
                <a:solidFill>
                  <a:srgbClr val="FF0000"/>
                </a:solidFill>
              </a:rPr>
              <a:t>כז</a:t>
            </a:r>
            <a:r>
              <a:rPr lang="he-IL" sz="3600" dirty="0" smtClean="0"/>
              <a:t> </a:t>
            </a:r>
            <a:r>
              <a:rPr lang="he-IL" sz="3600" dirty="0"/>
              <a:t>אַךְ </a:t>
            </a:r>
            <a:r>
              <a:rPr lang="he-IL" sz="3600" b="1" dirty="0"/>
              <a:t>בֶּעָשׂוֹר לַחֹדֶשׁ הַשְּׁבִיעִי </a:t>
            </a:r>
            <a:r>
              <a:rPr lang="he-IL" sz="3600" dirty="0"/>
              <a:t>הַזֶּה </a:t>
            </a:r>
            <a:r>
              <a:rPr lang="he-IL" sz="3600" b="1" dirty="0" smtClean="0"/>
              <a:t>יוֹם הַכִּפֻּרִים </a:t>
            </a:r>
            <a:r>
              <a:rPr lang="he-IL" sz="3600" dirty="0" smtClean="0"/>
              <a:t>הוּא מִקְרָא-קֹדֶשׁ </a:t>
            </a:r>
            <a:r>
              <a:rPr lang="he-IL" sz="3600" dirty="0"/>
              <a:t>יִהְיֶה לָכֶם וְעִנִּיתֶם אֶת-נַפְשֹׁתֵיכֶם </a:t>
            </a:r>
            <a:r>
              <a:rPr lang="he-IL" sz="3600" dirty="0" smtClean="0"/>
              <a:t>וְהִקְרַבְתֶּם </a:t>
            </a:r>
            <a:r>
              <a:rPr lang="he-IL" sz="3600" dirty="0"/>
              <a:t>אִשֶּׁה לַיהוָה</a:t>
            </a:r>
            <a:r>
              <a:rPr lang="he-IL" sz="3600" dirty="0" smtClean="0"/>
              <a:t>.</a:t>
            </a:r>
          </a:p>
          <a:p>
            <a:pPr marL="0" indent="0" algn="ctr" rtl="0">
              <a:buNone/>
            </a:pPr>
            <a:r>
              <a:rPr lang="he-IL" sz="3600" dirty="0" smtClean="0"/>
              <a:t>(ויקרא כג)</a:t>
            </a:r>
            <a:endParaRPr lang="he-IL" sz="3600" dirty="0"/>
          </a:p>
        </p:txBody>
      </p:sp>
      <p:pic>
        <p:nvPicPr>
          <p:cNvPr id="1026" name="Picture 2" descr="C:\Users\Alexis\AppData\Local\Microsoft\Windows\Temporary Internet Files\Content.IE5\XSCJ0052\MC90043266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59" y="1124744"/>
            <a:ext cx="2538282" cy="201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he-IL" sz="3600" dirty="0" smtClean="0">
                <a:cs typeface="David" pitchFamily="34" charset="-79"/>
              </a:rPr>
              <a:t>דברים יא</a:t>
            </a:r>
            <a:r>
              <a:rPr lang="en-GB" sz="3600" dirty="0" smtClean="0">
                <a:cs typeface="David" pitchFamily="34" charset="-79"/>
              </a:rPr>
              <a:t> – The ‘rain season’ starts the year </a:t>
            </a:r>
            <a:endParaRPr lang="he-IL" sz="3600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FF0000"/>
                </a:solidFill>
              </a:rPr>
              <a:t>י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/>
              <a:t>כִּי הָאָרֶץ אֲשֶׁר אַתָּה בָא-שָׁמָּה לְרִשְׁתָּהּ </a:t>
            </a:r>
            <a:r>
              <a:rPr lang="he-IL" b="1" dirty="0"/>
              <a:t>לֹא כְאֶרֶץ מִצְרַיִם </a:t>
            </a:r>
            <a:r>
              <a:rPr lang="he-IL" dirty="0"/>
              <a:t>הִוא אֲשֶׁר יְצָאתֶם מִשָּׁם אֲשֶׁר תִּזְרַע אֶת-זַרְעֲךָ </a:t>
            </a:r>
            <a:r>
              <a:rPr lang="he-IL" b="1" dirty="0"/>
              <a:t>וְהִשְׁקִיתָ בְרַגְלְךָ </a:t>
            </a:r>
            <a:r>
              <a:rPr lang="he-IL" dirty="0"/>
              <a:t>כְּגַן הַיָּרָק</a:t>
            </a:r>
            <a:r>
              <a:rPr lang="he-IL" dirty="0" smtClean="0"/>
              <a:t>.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יא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/>
              <a:t>וְהָאָרֶץ אֲשֶׁר אַתֶּם עֹבְרִים שָׁמָּה לְרִשְׁתָּהּ </a:t>
            </a:r>
            <a:r>
              <a:rPr lang="he-IL" b="1" dirty="0"/>
              <a:t>אֶרֶץ הָרִים וּבְקָעֹת לִמְטַר הַשָּׁמַיִם </a:t>
            </a:r>
            <a:r>
              <a:rPr lang="he-IL" dirty="0"/>
              <a:t>תִּשְׁתֶּה-מָּיִם</a:t>
            </a:r>
            <a:r>
              <a:rPr lang="he-IL" dirty="0" smtClean="0"/>
              <a:t>.</a:t>
            </a:r>
          </a:p>
          <a:p>
            <a:r>
              <a:rPr lang="he-IL" dirty="0" smtClean="0"/>
              <a:t> </a:t>
            </a:r>
            <a:r>
              <a:rPr lang="he-IL" b="1" dirty="0">
                <a:solidFill>
                  <a:srgbClr val="FF0000"/>
                </a:solidFill>
              </a:rPr>
              <a:t>יב</a:t>
            </a:r>
            <a:r>
              <a:rPr lang="he-IL" dirty="0"/>
              <a:t> אֶרֶץ אֲשֶׁר-יְהוָה אֱלֹהֶיךָ דֹּרֵשׁ אֹתָהּ תָּמִיד עֵינֵי יְהוָה אֱלֹהֶיךָ בָּהּ </a:t>
            </a:r>
            <a:r>
              <a:rPr lang="he-IL" b="1" dirty="0"/>
              <a:t>מֵרֵשִׁית הַשָּׁנָה וְעַד אַחֲרִית שָׁנָה. </a:t>
            </a:r>
          </a:p>
        </p:txBody>
      </p:sp>
    </p:spTree>
    <p:extLst>
      <p:ext uri="{BB962C8B-B14F-4D97-AF65-F5344CB8AC3E}">
        <p14:creationId xmlns:p14="http://schemas.microsoft.com/office/powerpoint/2010/main" val="94125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212976"/>
            <a:ext cx="2088232" cy="137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ctr" rtl="0">
              <a:buNone/>
            </a:pPr>
            <a:r>
              <a:rPr lang="en-GB" dirty="0" err="1" smtClean="0"/>
              <a:t>Tefillot</a:t>
            </a:r>
            <a:endParaRPr lang="en-GB" dirty="0" smtClean="0"/>
          </a:p>
          <a:p>
            <a:pPr marL="0" indent="0" algn="ctr" rtl="0">
              <a:buNone/>
            </a:pPr>
            <a:endParaRPr lang="en-GB" dirty="0"/>
          </a:p>
          <a:p>
            <a:pPr marL="0" indent="0" algn="ctr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Rain</a:t>
            </a:r>
          </a:p>
          <a:p>
            <a:pPr marL="0" indent="0" algn="ctr" rtl="0">
              <a:buNone/>
            </a:pPr>
            <a:endParaRPr lang="en-GB" dirty="0"/>
          </a:p>
          <a:p>
            <a:pPr marL="0" indent="0" algn="ctr" rtl="0">
              <a:buNone/>
            </a:pPr>
            <a:endParaRPr lang="en-GB" dirty="0" smtClean="0"/>
          </a:p>
          <a:p>
            <a:pPr marL="0" indent="0" algn="ctr" rtl="0">
              <a:buNone/>
            </a:pPr>
            <a:endParaRPr lang="en-GB" dirty="0"/>
          </a:p>
          <a:p>
            <a:pPr marL="0" indent="0" algn="ctr" rtl="0">
              <a:buNone/>
            </a:pPr>
            <a:r>
              <a:rPr lang="en-GB" dirty="0" smtClean="0"/>
              <a:t>Outcome of the year</a:t>
            </a:r>
            <a:endParaRPr lang="he-IL" dirty="0"/>
          </a:p>
        </p:txBody>
      </p:sp>
      <p:sp>
        <p:nvSpPr>
          <p:cNvPr id="4" name="Down Arrow 3"/>
          <p:cNvSpPr/>
          <p:nvPr/>
        </p:nvSpPr>
        <p:spPr>
          <a:xfrm>
            <a:off x="4319972" y="2348880"/>
            <a:ext cx="504056" cy="57606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Down Arrow 5"/>
          <p:cNvSpPr/>
          <p:nvPr/>
        </p:nvSpPr>
        <p:spPr>
          <a:xfrm>
            <a:off x="4319972" y="4869160"/>
            <a:ext cx="504056" cy="57606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188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he-IL" sz="3600" dirty="0" smtClean="0">
                <a:cs typeface="David" pitchFamily="34" charset="-79"/>
              </a:rPr>
              <a:t>צפניה א</a:t>
            </a:r>
            <a:r>
              <a:rPr lang="en-GB" sz="3600" dirty="0" smtClean="0">
                <a:cs typeface="David" pitchFamily="34" charset="-79"/>
              </a:rPr>
              <a:t> – The Shofar as a symbol of war</a:t>
            </a:r>
            <a:endParaRPr lang="he-IL" sz="3600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יב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וְהָיָה בָּעֵת הַהִיא אֲחַפֵּשׂ אֶת-יְרוּשָׁלִַם בַּנֵּרוֹת וּפָקַדְתִּי עַל-הָאֲנָשִׁים הַקֹּפְאִים עַל-שִׁמְרֵיהֶם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הָאֹמְרִים בִּלְבָבָם לֹא-יֵיטִיב יְהוָה וְלֹא יָרֵעַ.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יד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קָרוֹב יוֹם-יְהוָה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הַגָּדוֹל קָרוֹב וּמַהֵר מְאֹד קוֹל יוֹם יְהוָה מַר צֹרֵחַ שָׁם גִּבּוֹר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טו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יוֹם עֶבְרָה הַיּוֹם הַהוּא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יוֹם צָרָה וּמְצוּקָה יוֹם שֹׁאָה וּמְשׁוֹאָה יוֹם חֹשֶׁךְ וַאֲפֵלָה יוֹם עָנָן וַעֲרָפֶל.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טז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יוֹם שׁוֹפָר וּתְרוּעָה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עַל הֶעָרִים הַבְּצֻרוֹת וְעַל הַפִּנּוֹת הַגְּבֹהוֹת. </a:t>
            </a:r>
          </a:p>
        </p:txBody>
      </p:sp>
    </p:spTree>
    <p:extLst>
      <p:ext uri="{BB962C8B-B14F-4D97-AF65-F5344CB8AC3E}">
        <p14:creationId xmlns:p14="http://schemas.microsoft.com/office/powerpoint/2010/main" val="782957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he-IL" dirty="0" smtClean="0">
                <a:cs typeface="David" pitchFamily="34" charset="-79"/>
              </a:rPr>
              <a:t>שופטים ז</a:t>
            </a:r>
            <a:r>
              <a:rPr lang="en-GB" dirty="0" smtClean="0">
                <a:cs typeface="David" pitchFamily="34" charset="-79"/>
              </a:rPr>
              <a:t> - The story of </a:t>
            </a:r>
            <a:r>
              <a:rPr lang="en-GB" dirty="0" err="1" smtClean="0">
                <a:cs typeface="David" pitchFamily="34" charset="-79"/>
              </a:rPr>
              <a:t>Gid’on</a:t>
            </a:r>
            <a:r>
              <a:rPr lang="en-GB" dirty="0" smtClean="0">
                <a:cs typeface="David" pitchFamily="34" charset="-79"/>
              </a:rPr>
              <a:t> 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53136"/>
          </a:xfrm>
        </p:spPr>
        <p:txBody>
          <a:bodyPr>
            <a:noAutofit/>
          </a:bodyPr>
          <a:lstStyle/>
          <a:p>
            <a:r>
              <a:rPr 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</a:t>
            </a:r>
            <a:r>
              <a:rPr lang="he-IL" sz="24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וַיֹּאמֶר יְהוָה אֶל-גִּדְעוֹן, בִּשְׁלֹשׁ מֵאוֹת הָאִישׁ הַמְלַקְקִים אוֹשִׁיעַ אֶתְכֶם, וְנָתַתִּי אֶת-מִדְיָן, בְּיָדֶךָ; וְכָל-הָעָם--יֵלְכוּ, אִישׁ לִמְקֹמוֹ.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</a:t>
            </a:r>
            <a:r>
              <a:rPr lang="he-IL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וַיִּקְחוּ אֶת-צֵדָה הָעָם בְּיָדָם וְאֵת שׁוֹפְרֹתֵיהֶם, וְאֵת כָּל-אִישׁ יִשְׂרָאֵל שִׁלַּח אִישׁ לְאֹהָלָיו, וּבִשְׁלֹשׁ-מֵאוֹת הָאִישׁ, הֶחֱזִיק; וּמַחֲנֵה מִדְיָן, הָיָה לוֹ מִתַּחַת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בָּעֵמֶק.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יט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וַיָּבֹא גִדְעוֹן וּמֵאָה-אִישׁ אֲשֶׁר-אִתּוֹ בִּקְצֵה הַמַּחֲנֶה, רֹאשׁ הָאַשְׁמֹרֶת הַתִּיכוֹנָה--אַךְ הָקֵם הֵקִימוּ, אֶת-הַשֹּׁמְרִים;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וַיִּתְקְעוּ, בַּשּׁוֹפָרוֹת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וְנָפוֹץ הַכַּדִּים, אֲשֶׁר בְּיָדָם.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וַיִּתְקְעוּ שְׁלֹשֶׁת הָרָאשִׁים בַּשּׁוֹפָרוֹת,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וַיִּשְׁבְּרוּ הַכַּדִּים, וַיַּחֲזִיקוּ בְיַד-שְׂמֹאולָם בַּלַּפִּדִים,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וּבְיַד-יְמִינָם הַשּׁוֹפָרוֹת לִתְקוֹע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ַ; וַיִּקְרְאוּ, חֶרֶב לַיהוָה וּלְגִדְעוֹן.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וַיַּעַמְדוּ אִישׁ תַּחְתָּיו, סָבִיב לַמַּחֲנֶה;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וַיָּרָץ כָּל-הַמַּחֲנֶה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וַיָּרִיעוּ, וַיָּנוּסוּ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כב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וַיִּתְקְעוּ, שְׁלֹשׁ-מֵאוֹת הַשּׁוֹפָרוֹת,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וַיָּשֶׂם יְהוָה אֵת חֶרֶב אִישׁ בְּרֵעֵהוּ, וּבְכָל-הַמַּחֲנֶה; וַיָּנָס הַמַּחֲנֶה עַד-בֵּית הַשִּׁטָּה, צְרֵרָתָה--עַד שְׂפַת-אָבֵל מְחוֹלָה, עַל-טַבָּת.</a:t>
            </a:r>
          </a:p>
        </p:txBody>
      </p:sp>
    </p:spTree>
    <p:extLst>
      <p:ext uri="{BB962C8B-B14F-4D97-AF65-F5344CB8AC3E}">
        <p14:creationId xmlns:p14="http://schemas.microsoft.com/office/powerpoint/2010/main" val="14004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e-IL" dirty="0" smtClean="0">
                <a:cs typeface="David" pitchFamily="34" charset="-79"/>
              </a:rPr>
              <a:t>עמוס ג</a:t>
            </a:r>
            <a:r>
              <a:rPr lang="en-GB" dirty="0" smtClean="0">
                <a:cs typeface="David" pitchFamily="34" charset="-79"/>
              </a:rPr>
              <a:t> – Cause and Effect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שִׁמְעוּ אֶת-הַדָּבָר הַזֶּה אֲשֶׁר דִּבֶּר יְהוָה עֲלֵיכֶם בְּנֵי יִשְׂרָאֵל עַל כָּל-הַמִּשְׁפָּחָה אֲשֶׁר הֶעֱלֵיתִי מֵאֶרֶץ מִצְרַיִם לֵאמֹר.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רַק אֶתְכֶם יָדַעְתִּי מִכֹּל מִשְׁפְּחוֹת הָאֲדָמָה עַל-כֵּן אֶפְקֹד עֲלֵיכֶם אֵת כָּל-עֲו‍ֹנֹתֵיכֶם.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הֲיֵלְכוּ שְׁנַיִם יַחְדָּו בִּלְתִּי אִם-נוֹעָדוּ.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הֲיִשְׁאַג אַרְיֵה בַּיַּעַר וְטֶרֶף אֵין לוֹ הֲיִתֵּן כְּפִיר קוֹלוֹ מִמְּעֹנָתוֹ בִּלְתִּי אִם-לָכָד.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הֲתִפֹּל צִפּוֹר עַל-פַּח הָאָרֶץ וּמוֹקֵשׁ אֵין לָהּ הֲיַעֲלֶה-פַּח מִן-הָאֲדָמָה וְלָכוֹד לֹא יִלְכּוֹד.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אִם-יִתָּקַע שׁוֹפָר בְּעִיר וְעָם לֹא יֶחֱרָדוּ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אִם-תִּהְיֶה רָעָה בְּעִיר וַיהוָה לֹא עָשָׂה.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כִּי לֹא יַעֲשֶׂה אֲדֹנָי יְהוִה דָּבָר כִּי אִם-גָּלָה סוֹדוֹ אֶל-עֲבָדָיו הַנְּבִיאִים. </a:t>
            </a:r>
          </a:p>
        </p:txBody>
      </p:sp>
    </p:spTree>
    <p:extLst>
      <p:ext uri="{BB962C8B-B14F-4D97-AF65-F5344CB8AC3E}">
        <p14:creationId xmlns:p14="http://schemas.microsoft.com/office/powerpoint/2010/main" val="21656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he-IL" sz="13800" dirty="0" smtClean="0">
                <a:cs typeface="David" pitchFamily="34" charset="-79"/>
              </a:rPr>
              <a:t>ראש חודש</a:t>
            </a:r>
            <a:endParaRPr lang="he-IL" sz="13800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94421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endParaRPr lang="en-GB" sz="4400" dirty="0" smtClean="0"/>
          </a:p>
          <a:p>
            <a:pPr marL="0" indent="0" algn="ctr" rtl="0">
              <a:buNone/>
            </a:pPr>
            <a:r>
              <a:rPr lang="en-GB" sz="4400" dirty="0" smtClean="0">
                <a:latin typeface="Calibri" pitchFamily="34" charset="0"/>
                <a:cs typeface="David" pitchFamily="34" charset="-79"/>
              </a:rPr>
              <a:t>Unique to </a:t>
            </a:r>
            <a:r>
              <a:rPr lang="he-IL" sz="4400" dirty="0" smtClean="0">
                <a:latin typeface="Calibri" pitchFamily="34" charset="0"/>
                <a:cs typeface="David" pitchFamily="34" charset="-79"/>
              </a:rPr>
              <a:t>עם ישראל</a:t>
            </a:r>
            <a:r>
              <a:rPr lang="en-GB" sz="4400" dirty="0" smtClean="0">
                <a:latin typeface="Calibri" pitchFamily="34" charset="0"/>
                <a:cs typeface="David" pitchFamily="34" charset="-79"/>
              </a:rPr>
              <a:t> or universal?</a:t>
            </a:r>
            <a:endParaRPr lang="he-IL" sz="4400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47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latin typeface="Calibri" pitchFamily="34" charset="0"/>
                <a:cs typeface="David" pitchFamily="34" charset="-79"/>
              </a:rPr>
              <a:t>Let’s take a look at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תפילת מוסף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 of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ראש חודש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…</a:t>
            </a:r>
            <a:endParaRPr lang="he-IL" dirty="0">
              <a:latin typeface="Calibri" pitchFamily="34" charset="0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ראשי חדשים לעמך נתת</a:t>
            </a:r>
          </a:p>
          <a:p>
            <a:pPr marL="0" indent="0">
              <a:buNone/>
            </a:pPr>
            <a:r>
              <a:rPr lang="he-IL" dirty="0" smtClean="0"/>
              <a:t>זמן כפרה לכל תולדותם</a:t>
            </a:r>
          </a:p>
          <a:p>
            <a:pPr marL="0" indent="0">
              <a:buNone/>
            </a:pPr>
            <a:r>
              <a:rPr lang="he-IL" dirty="0" smtClean="0"/>
              <a:t>בהיותם מקריבים לפניך זבחי רצון ושעירי חטאת לכפר בעדם</a:t>
            </a:r>
          </a:p>
          <a:p>
            <a:pPr marL="0" indent="0">
              <a:buNone/>
            </a:pPr>
            <a:r>
              <a:rPr lang="he-IL" dirty="0" smtClean="0"/>
              <a:t>זכרון לכולם יהיו ותשועת נפשם מיד שונא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50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latin typeface="Calibri" pitchFamily="34" charset="0"/>
                <a:cs typeface="David" pitchFamily="34" charset="-79"/>
              </a:rPr>
              <a:t>Let’s take a look at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תפילת מוסף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 of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ראש חודש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…</a:t>
            </a:r>
            <a:endParaRPr lang="he-IL" dirty="0">
              <a:latin typeface="Calibri" pitchFamily="34" charset="0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b="1" dirty="0" smtClean="0"/>
              <a:t>ראשי חדשים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לעמך</a:t>
            </a:r>
            <a:r>
              <a:rPr lang="he-IL" b="1" dirty="0" smtClean="0"/>
              <a:t> נתת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(אבל הוא נתן לכולם!)</a:t>
            </a:r>
          </a:p>
          <a:p>
            <a:pPr marL="0" indent="0">
              <a:buNone/>
            </a:pPr>
            <a:r>
              <a:rPr lang="he-IL" dirty="0" smtClean="0"/>
              <a:t>זמן כפרה לכל תולדותם</a:t>
            </a:r>
          </a:p>
          <a:p>
            <a:pPr marL="0" indent="0">
              <a:buNone/>
            </a:pPr>
            <a:r>
              <a:rPr lang="he-IL" dirty="0" smtClean="0"/>
              <a:t>בהיותם מקריבים לפניך זבחי רצון ושעירי חטאת לכפר בעדם</a:t>
            </a:r>
          </a:p>
          <a:p>
            <a:pPr marL="0" indent="0">
              <a:buNone/>
            </a:pPr>
            <a:r>
              <a:rPr lang="he-IL" dirty="0" smtClean="0"/>
              <a:t>זכרון לכולם יהיו ותשועת נפשם מיד שונא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7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>
                <a:latin typeface="Calibri" pitchFamily="34" charset="0"/>
                <a:cs typeface="David" pitchFamily="34" charset="-79"/>
              </a:rPr>
              <a:t>Let’s take a look at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תפילת מוסף</a:t>
            </a:r>
            <a:r>
              <a:rPr lang="en-GB" dirty="0">
                <a:latin typeface="Calibri" pitchFamily="34" charset="0"/>
                <a:cs typeface="David" pitchFamily="34" charset="-79"/>
              </a:rPr>
              <a:t> of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ראש חודש</a:t>
            </a:r>
            <a:r>
              <a:rPr lang="en-GB" dirty="0">
                <a:latin typeface="Calibri" pitchFamily="34" charset="0"/>
                <a:cs typeface="David" pitchFamily="34" charset="-79"/>
              </a:rPr>
              <a:t>…</a:t>
            </a:r>
            <a:endParaRPr lang="he-IL" dirty="0">
              <a:latin typeface="Calibri" pitchFamily="34" charset="0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b="1" dirty="0" smtClean="0"/>
              <a:t>ראשי חדשים לעמך נתת</a:t>
            </a:r>
          </a:p>
          <a:p>
            <a:pPr marL="0" indent="0">
              <a:buNone/>
            </a:pPr>
            <a:r>
              <a:rPr lang="he-IL" b="1" dirty="0" smtClean="0"/>
              <a:t>זמן כפרה לכל תולדותם</a:t>
            </a:r>
          </a:p>
          <a:p>
            <a:pPr marL="0" indent="0">
              <a:buNone/>
            </a:pPr>
            <a:r>
              <a:rPr lang="he-IL" dirty="0" smtClean="0"/>
              <a:t>בהיותם מקריבים לפניך זבחי רצון ושעירי חטאת לכפר בעדם</a:t>
            </a:r>
          </a:p>
          <a:p>
            <a:pPr marL="0" indent="0">
              <a:buNone/>
            </a:pPr>
            <a:r>
              <a:rPr lang="he-IL" dirty="0" smtClean="0"/>
              <a:t>זכרון לכולם יהיו ותשועת נפשם מיד שונא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675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115616" y="2564904"/>
            <a:ext cx="7200800" cy="30963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600" dirty="0" smtClean="0"/>
              <a:t>What is the source?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58417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4000" dirty="0" smtClean="0">
                <a:cs typeface="David" pitchFamily="34" charset="-79"/>
              </a:rPr>
              <a:t>The siddur denotes </a:t>
            </a:r>
            <a:r>
              <a:rPr lang="he-IL" sz="4000" dirty="0" smtClean="0">
                <a:cs typeface="David" pitchFamily="34" charset="-79"/>
              </a:rPr>
              <a:t>ראש חודש</a:t>
            </a:r>
            <a:r>
              <a:rPr lang="en-GB" sz="4000" dirty="0" smtClean="0">
                <a:cs typeface="David" pitchFamily="34" charset="-79"/>
              </a:rPr>
              <a:t> as a time of </a:t>
            </a:r>
            <a:r>
              <a:rPr lang="he-IL" sz="4000" dirty="0" smtClean="0">
                <a:cs typeface="David" pitchFamily="34" charset="-79"/>
              </a:rPr>
              <a:t>כפרה</a:t>
            </a:r>
            <a:endParaRPr lang="en-GB" sz="4000" dirty="0" smtClean="0">
              <a:cs typeface="David" pitchFamily="34" charset="-79"/>
            </a:endParaRPr>
          </a:p>
          <a:p>
            <a:pPr marL="0" indent="0" algn="ctr" rtl="0">
              <a:buNone/>
            </a:pPr>
            <a:endParaRPr lang="en-GB" sz="4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81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latin typeface="Calibri" pitchFamily="34" charset="0"/>
                <a:cs typeface="David" pitchFamily="34" charset="-79"/>
              </a:rPr>
              <a:t>Let’s take a look at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תפילת מוסף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 of 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ראש חודש</a:t>
            </a:r>
            <a:r>
              <a:rPr lang="en-GB" dirty="0" smtClean="0">
                <a:latin typeface="Calibri" pitchFamily="34" charset="0"/>
                <a:cs typeface="David" pitchFamily="34" charset="-79"/>
              </a:rPr>
              <a:t>…</a:t>
            </a:r>
            <a:endParaRPr lang="he-IL" dirty="0">
              <a:latin typeface="Calibri" pitchFamily="34" charset="0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ראשי חדשים לעמך נתת</a:t>
            </a:r>
          </a:p>
          <a:p>
            <a:pPr marL="0" indent="0">
              <a:buNone/>
            </a:pPr>
            <a:r>
              <a:rPr lang="he-IL" dirty="0" smtClean="0"/>
              <a:t>זמן כפרה לכל תולדותם</a:t>
            </a:r>
          </a:p>
          <a:p>
            <a:pPr marL="0" indent="0">
              <a:buNone/>
            </a:pPr>
            <a:r>
              <a:rPr lang="he-IL" b="1" dirty="0" smtClean="0"/>
              <a:t>בהיותם מקריבים לפניך זבחי רצון ושעירי חטאת לכפר בעדם</a:t>
            </a:r>
          </a:p>
          <a:p>
            <a:pPr marL="0" indent="0">
              <a:buNone/>
            </a:pPr>
            <a:r>
              <a:rPr lang="he-IL" dirty="0" smtClean="0"/>
              <a:t>זכרון לכולם יהיו ותשועת נפשם מיד שונא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96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source in the Torah: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במדבר כח: יא-טו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sz="4000" dirty="0" smtClean="0"/>
              <a:t>"ובראשי חדשיכם תקריבו עולה לה'...</a:t>
            </a:r>
          </a:p>
          <a:p>
            <a:pPr marL="0" indent="0">
              <a:buNone/>
            </a:pPr>
            <a:r>
              <a:rPr lang="he-IL" sz="4000" b="1" dirty="0" smtClean="0"/>
              <a:t>ושעיר עזים אחד לחטאת לה' </a:t>
            </a:r>
            <a:r>
              <a:rPr lang="he-IL" sz="4000" dirty="0" smtClean="0"/>
              <a:t>על עלת התמיד יעשה ונסכה"  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0583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1126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From Rosh Chodesh To Rosh HaShana</vt:lpstr>
      <vt:lpstr>שבת</vt:lpstr>
      <vt:lpstr>ראש חודש</vt:lpstr>
      <vt:lpstr>Let’s take a look at תפילת מוסף of ראש חודש…</vt:lpstr>
      <vt:lpstr>Let’s take a look at תפילת מוסף of ראש חודש…</vt:lpstr>
      <vt:lpstr>Let’s take a look at תפילת מוסף of ראש חודש…</vt:lpstr>
      <vt:lpstr>PowerPoint Presentation</vt:lpstr>
      <vt:lpstr>Let’s take a look at תפילת מוסף of ראש חודש…</vt:lpstr>
      <vt:lpstr>The source in the Torah:</vt:lpstr>
      <vt:lpstr>PowerPoint Presentation</vt:lpstr>
      <vt:lpstr>PowerPoint Presentation</vt:lpstr>
      <vt:lpstr>Let’s go back to תפילת מוסף  of ראש חודש…</vt:lpstr>
      <vt:lpstr>יום הזכרון in the תורה</vt:lpstr>
      <vt:lpstr>Therefore…</vt:lpstr>
      <vt:lpstr>PowerPoint Presentation</vt:lpstr>
      <vt:lpstr>במדבר פרק י</vt:lpstr>
      <vt:lpstr>On all חגים and ראש חודש we add:</vt:lpstr>
      <vt:lpstr>PowerPoint Presentation</vt:lpstr>
      <vt:lpstr>במדבר פרק י</vt:lpstr>
      <vt:lpstr>PowerPoint Presentation</vt:lpstr>
      <vt:lpstr>What makes ראש חודש a fitting time for זכרון and כפרה?</vt:lpstr>
      <vt:lpstr>PowerPoint Presentation</vt:lpstr>
      <vt:lpstr>PowerPoint Presentation</vt:lpstr>
      <vt:lpstr>דברים יא – The ‘rain season’ starts the year </vt:lpstr>
      <vt:lpstr>Why?</vt:lpstr>
      <vt:lpstr>צפניה א – The Shofar as a symbol of war</vt:lpstr>
      <vt:lpstr>שופטים ז - The story of Gid’on </vt:lpstr>
      <vt:lpstr>עמוס ג – Cause and Effect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30</cp:revision>
  <dcterms:created xsi:type="dcterms:W3CDTF">2012-08-30T05:37:45Z</dcterms:created>
  <dcterms:modified xsi:type="dcterms:W3CDTF">2013-09-17T18:23:56Z</dcterms:modified>
</cp:coreProperties>
</file>