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9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7319-9CB4-43AB-B835-E846C8645919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F9C7-FE02-4D40-99E2-3785A98A71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3669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7319-9CB4-43AB-B835-E846C8645919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F9C7-FE02-4D40-99E2-3785A98A71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6746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7319-9CB4-43AB-B835-E846C8645919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F9C7-FE02-4D40-99E2-3785A98A71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724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7319-9CB4-43AB-B835-E846C8645919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F9C7-FE02-4D40-99E2-3785A98A71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2737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7319-9CB4-43AB-B835-E846C8645919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F9C7-FE02-4D40-99E2-3785A98A71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606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7319-9CB4-43AB-B835-E846C8645919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F9C7-FE02-4D40-99E2-3785A98A71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8760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7319-9CB4-43AB-B835-E846C8645919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F9C7-FE02-4D40-99E2-3785A98A71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772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7319-9CB4-43AB-B835-E846C8645919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F9C7-FE02-4D40-99E2-3785A98A71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607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7319-9CB4-43AB-B835-E846C8645919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F9C7-FE02-4D40-99E2-3785A98A71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815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7319-9CB4-43AB-B835-E846C8645919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F9C7-FE02-4D40-99E2-3785A98A71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447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7319-9CB4-43AB-B835-E846C8645919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8F9C7-FE02-4D40-99E2-3785A98A71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9431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27319-9CB4-43AB-B835-E846C8645919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8F9C7-FE02-4D40-99E2-3785A98A715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76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772400" cy="4032448"/>
          </a:xfrm>
        </p:spPr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Rosh </a:t>
            </a:r>
            <a:r>
              <a:rPr lang="en-GB" sz="60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Chodesh</a:t>
            </a:r>
            <a:r>
              <a:rPr lang="en-GB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Rosh </a:t>
            </a:r>
            <a:r>
              <a:rPr lang="en-GB" sz="60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HaShana</a:t>
            </a:r>
            <a:endParaRPr lang="he-IL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899592" y="5807005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28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1766733"/>
              </p:ext>
            </p:extLst>
          </p:nvPr>
        </p:nvGraphicFramePr>
        <p:xfrm>
          <a:off x="457200" y="476672"/>
          <a:ext cx="8229600" cy="581663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20080">
                <a:tc>
                  <a:txBody>
                    <a:bodyPr/>
                    <a:lstStyle/>
                    <a:p>
                      <a:pPr algn="ctr" rtl="1"/>
                      <a:r>
                        <a:rPr lang="he-IL" sz="3600" dirty="0" smtClean="0"/>
                        <a:t>ראש חודש</a:t>
                      </a:r>
                      <a:endParaRPr lang="he-IL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600" dirty="0" smtClean="0"/>
                        <a:t>יום כפור</a:t>
                      </a:r>
                      <a:endParaRPr lang="he-IL" sz="3600" dirty="0"/>
                    </a:p>
                  </a:txBody>
                  <a:tcPr/>
                </a:tc>
              </a:tr>
              <a:tr h="5096555">
                <a:tc>
                  <a:txBody>
                    <a:bodyPr/>
                    <a:lstStyle/>
                    <a:p>
                      <a:pPr rtl="1"/>
                      <a:r>
                        <a:rPr lang="he-IL" sz="2000" b="1" dirty="0" smtClean="0">
                          <a:effectLst/>
                        </a:rPr>
                        <a:t>וּשְׂעִיר עִזִּים אֶחָד לְחַטָּאת</a:t>
                      </a:r>
                      <a:r>
                        <a:rPr lang="he-IL" sz="2000" dirty="0" smtClean="0">
                          <a:effectLst/>
                        </a:rPr>
                        <a:t>, לַיהוָה, עַל-עֹלַת הַתָּמִיד יֵעָשֶׂה, וְנִסְכּוֹ</a:t>
                      </a:r>
                    </a:p>
                    <a:p>
                      <a:pPr rtl="1"/>
                      <a:endParaRPr lang="he-IL" sz="1800" dirty="0" smtClean="0">
                        <a:effectLst/>
                      </a:endParaRPr>
                    </a:p>
                    <a:p>
                      <a:pPr rtl="1"/>
                      <a:endParaRPr lang="he-IL" sz="1800" dirty="0" smtClean="0">
                        <a:effectLst/>
                      </a:endParaRPr>
                    </a:p>
                    <a:p>
                      <a:pPr rtl="1"/>
                      <a:r>
                        <a:rPr lang="he-IL" sz="1800" dirty="0" smtClean="0">
                          <a:effectLst/>
                        </a:rPr>
                        <a:t>(במדבר כח:טו)</a:t>
                      </a:r>
                      <a:endParaRPr lang="he-I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>
                          <a:effectLst/>
                        </a:rPr>
                        <a:t>וַיֹּאמֶר יְהוָה אֶל-מֹשֶׁה, דַּבֵּר אֶל-אַהֲרֹן אָחִיךָ... וּמֵאֵת, עֲדַת בְּנֵי יִשְׂרָאֵל, יִקַּח </a:t>
                      </a:r>
                      <a:r>
                        <a:rPr lang="he-IL" sz="2000" b="1" dirty="0" smtClean="0">
                          <a:effectLst/>
                        </a:rPr>
                        <a:t>שְׁנֵי-שְׂעִירֵי עִזִּים, לְחַטָּאת</a:t>
                      </a:r>
                      <a:r>
                        <a:rPr lang="he-IL" sz="2000" dirty="0" smtClean="0">
                          <a:effectLst/>
                        </a:rPr>
                        <a:t>... וְנָתַן אַהֲרֹן עַל-שְׁנֵי הַשְּׂעִירִם, גֹּרָלוֹת--גּוֹרָל אֶחָד לַיהוָה, וְגוֹרָל אֶחָד לַעֲזָאזֵל...  </a:t>
                      </a:r>
                      <a:r>
                        <a:rPr lang="he-IL" sz="2000" b="1" dirty="0" smtClean="0">
                          <a:effectLst/>
                        </a:rPr>
                        <a:t>כִּי-בַיּוֹם הַזֶּה יְכַפֵּר עֲלֵיכֶם, </a:t>
                      </a:r>
                      <a:r>
                        <a:rPr lang="he-IL" sz="2000" b="0" dirty="0" smtClean="0">
                          <a:effectLst/>
                        </a:rPr>
                        <a:t>לְטַהֵר אֶתְכֶם: מִכֹּל, חַטֹּאתֵיכֶם, לִפְנֵי יְהוָה, תִּטְהָרוּ... </a:t>
                      </a:r>
                      <a:r>
                        <a:rPr lang="he-IL" sz="2000" b="1" dirty="0" smtClean="0">
                          <a:effectLst/>
                        </a:rPr>
                        <a:t>וְהָיְתָה-זֹּאת לָכֶם לְחֻקַּת עוֹלָם, לְכַפֵּר עַל-בְּנֵי יִשְׂרָאֵל מִכָּל-חַטֹּאתָם--אַחַת, בַּשָּׁנָה</a:t>
                      </a:r>
                      <a:r>
                        <a:rPr lang="he-IL" sz="2000" dirty="0" smtClean="0">
                          <a:effectLst/>
                        </a:rPr>
                        <a:t>; וַיַּעַשׂ, כַּאֲשֶׁר צִוָּה יְהוָה אֶת-מֹשֶׁה. </a:t>
                      </a:r>
                      <a:endParaRPr lang="he-IL" sz="2000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(ויקרא טז)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63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0259"/>
            <a:ext cx="8229600" cy="5577483"/>
          </a:xfrm>
        </p:spPr>
        <p:txBody>
          <a:bodyPr anchor="ctr">
            <a:normAutofit/>
          </a:bodyPr>
          <a:lstStyle/>
          <a:p>
            <a:pPr marL="0" indent="0" algn="ctr" rtl="0">
              <a:buNone/>
            </a:pPr>
            <a:r>
              <a:rPr lang="en-GB" sz="7200" dirty="0" smtClean="0"/>
              <a:t>Rosh </a:t>
            </a:r>
            <a:r>
              <a:rPr lang="en-GB" sz="7200" dirty="0" err="1" smtClean="0"/>
              <a:t>Chodesh</a:t>
            </a:r>
            <a:r>
              <a:rPr lang="en-GB" sz="7200" dirty="0" smtClean="0"/>
              <a:t> = “mini” Yom Kippur</a:t>
            </a:r>
            <a:endParaRPr lang="he-IL" sz="7200" dirty="0"/>
          </a:p>
        </p:txBody>
      </p:sp>
    </p:spTree>
    <p:extLst>
      <p:ext uri="{BB962C8B-B14F-4D97-AF65-F5344CB8AC3E}">
        <p14:creationId xmlns:p14="http://schemas.microsoft.com/office/powerpoint/2010/main" val="315633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 anchor="t"/>
          <a:lstStyle/>
          <a:p>
            <a:pPr rtl="0"/>
            <a:r>
              <a:rPr lang="en-GB" dirty="0" smtClean="0">
                <a:cs typeface="David" pitchFamily="34" charset="-79"/>
              </a:rPr>
              <a:t>Let’s go back to </a:t>
            </a:r>
            <a:r>
              <a:rPr lang="he-IL" dirty="0" smtClean="0">
                <a:cs typeface="David" pitchFamily="34" charset="-79"/>
              </a:rPr>
              <a:t>תפילת מוסף </a:t>
            </a:r>
            <a:r>
              <a:rPr lang="en-GB" dirty="0" smtClean="0">
                <a:cs typeface="David" pitchFamily="34" charset="-79"/>
              </a:rPr>
              <a:t> of </a:t>
            </a:r>
            <a:r>
              <a:rPr lang="he-IL" dirty="0" smtClean="0">
                <a:cs typeface="David" pitchFamily="34" charset="-79"/>
              </a:rPr>
              <a:t>ראש חודש</a:t>
            </a:r>
            <a:r>
              <a:rPr lang="en-GB" dirty="0" smtClean="0">
                <a:cs typeface="David" pitchFamily="34" charset="-79"/>
              </a:rPr>
              <a:t>…</a:t>
            </a:r>
            <a:endParaRPr lang="he-IL" dirty="0"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ראשי </a:t>
            </a:r>
            <a:r>
              <a:rPr lang="he-IL" dirty="0"/>
              <a:t>חדשים לעמך נתת</a:t>
            </a:r>
          </a:p>
          <a:p>
            <a:pPr marL="0" indent="0">
              <a:buNone/>
            </a:pPr>
            <a:r>
              <a:rPr lang="he-IL" dirty="0"/>
              <a:t>זמן כפרה לכל תולדותם</a:t>
            </a:r>
          </a:p>
          <a:p>
            <a:pPr marL="0" indent="0">
              <a:buNone/>
            </a:pPr>
            <a:r>
              <a:rPr lang="he-IL" dirty="0"/>
              <a:t>בהיותם מקריבים לפניך זבחי רצון ושעירי חטאת לכפר בעדם</a:t>
            </a:r>
          </a:p>
          <a:p>
            <a:pPr marL="0" indent="0">
              <a:buNone/>
            </a:pPr>
            <a:r>
              <a:rPr lang="he-IL" b="1" dirty="0"/>
              <a:t>זכרון לכולם יהיו ותשועת נפשם מיד שונא 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970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he-IL" dirty="0" smtClean="0">
                <a:cs typeface="David" pitchFamily="34" charset="-79"/>
              </a:rPr>
              <a:t>יום הזכרון</a:t>
            </a:r>
            <a:r>
              <a:rPr lang="en-GB" dirty="0">
                <a:cs typeface="David" pitchFamily="34" charset="-79"/>
              </a:rPr>
              <a:t> </a:t>
            </a:r>
            <a:r>
              <a:rPr lang="en-GB" dirty="0" smtClean="0">
                <a:cs typeface="David" pitchFamily="34" charset="-79"/>
              </a:rPr>
              <a:t>in the </a:t>
            </a:r>
            <a:r>
              <a:rPr lang="he-IL" dirty="0" smtClean="0">
                <a:cs typeface="David" pitchFamily="34" charset="-79"/>
              </a:rPr>
              <a:t>תורה</a:t>
            </a:r>
            <a:endParaRPr lang="he-IL" dirty="0"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680520"/>
          </a:xfrm>
        </p:spPr>
        <p:txBody>
          <a:bodyPr/>
          <a:lstStyle/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דַּבֵּר </a:t>
            </a:r>
            <a:r>
              <a:rPr lang="he-IL" dirty="0"/>
              <a:t>אֶל-בְּנֵי יִשְׂרָאֵל, לֵאמֹר: בַּחֹדֶשׁ הַשְּׁבִיעִי בְּאֶחָד לַחֹדֶשׁ, יִהְיֶה לָכֶם שַׁבָּתוֹן--</a:t>
            </a:r>
            <a:r>
              <a:rPr lang="he-IL" b="1" dirty="0"/>
              <a:t>זִכְרוֹן</a:t>
            </a:r>
            <a:r>
              <a:rPr lang="he-IL" dirty="0"/>
              <a:t> תְּרוּעָה, מִקְרָא-קֹדֶשׁ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(ויקרא כג:כד)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9409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Therefore…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 rtl="0">
              <a:buNone/>
            </a:pPr>
            <a:r>
              <a:rPr lang="en-GB" sz="7200" dirty="0" smtClean="0"/>
              <a:t>Rosh </a:t>
            </a:r>
            <a:r>
              <a:rPr lang="en-GB" sz="7200" dirty="0" err="1" smtClean="0"/>
              <a:t>Chodesh</a:t>
            </a:r>
            <a:r>
              <a:rPr lang="en-GB" sz="7200" dirty="0" smtClean="0"/>
              <a:t> = “mini” Rosh </a:t>
            </a:r>
            <a:r>
              <a:rPr lang="en-GB" sz="7200" dirty="0" err="1" smtClean="0"/>
              <a:t>Hashana</a:t>
            </a:r>
            <a:r>
              <a:rPr lang="en-GB" sz="7200" dirty="0" smtClean="0"/>
              <a:t> AND </a:t>
            </a:r>
          </a:p>
          <a:p>
            <a:pPr marL="0" indent="0" algn="ctr" rtl="0">
              <a:buNone/>
            </a:pPr>
            <a:r>
              <a:rPr lang="en-GB" sz="7200" dirty="0" smtClean="0"/>
              <a:t>“mini” Yom Kippur </a:t>
            </a:r>
            <a:endParaRPr lang="he-IL" sz="7200" dirty="0"/>
          </a:p>
        </p:txBody>
      </p:sp>
    </p:spTree>
    <p:extLst>
      <p:ext uri="{BB962C8B-B14F-4D97-AF65-F5344CB8AC3E}">
        <p14:creationId xmlns:p14="http://schemas.microsoft.com/office/powerpoint/2010/main" val="1199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>
            <a:off x="179512" y="188640"/>
            <a:ext cx="8784976" cy="640871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GB" sz="3600" dirty="0" smtClean="0"/>
              <a:t>What is the source for </a:t>
            </a:r>
            <a:r>
              <a:rPr lang="he-IL" sz="3600" dirty="0" smtClean="0"/>
              <a:t>ראש חודש</a:t>
            </a:r>
            <a:r>
              <a:rPr lang="en-GB" sz="3600" dirty="0" smtClean="0"/>
              <a:t> being a time of </a:t>
            </a:r>
            <a:r>
              <a:rPr lang="he-IL" sz="3600" dirty="0" smtClean="0"/>
              <a:t>זכרון</a:t>
            </a:r>
            <a:r>
              <a:rPr lang="en-GB" sz="3600" dirty="0" smtClean="0"/>
              <a:t>? 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311245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David" pitchFamily="34" charset="-79"/>
                <a:cs typeface="David" pitchFamily="34" charset="-79"/>
              </a:rPr>
              <a:t>במדבר פרק י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297718"/>
              </p:ext>
            </p:extLst>
          </p:nvPr>
        </p:nvGraphicFramePr>
        <p:xfrm>
          <a:off x="323528" y="1412776"/>
          <a:ext cx="8496944" cy="5278613"/>
        </p:xfrm>
        <a:graphic>
          <a:graphicData uri="http://schemas.openxmlformats.org/drawingml/2006/table">
            <a:tbl>
              <a:tblPr rtl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767787"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פס'</a:t>
                      </a:r>
                      <a:r>
                        <a:rPr lang="he-IL" baseline="0" dirty="0" smtClean="0"/>
                        <a:t> ח</a:t>
                      </a:r>
                    </a:p>
                    <a:p>
                      <a:pPr rtl="1"/>
                      <a:r>
                        <a:rPr lang="he-IL" sz="2400" dirty="0" smtClean="0">
                          <a:effectLst/>
                        </a:rPr>
                        <a:t>וּבְנֵי אַהֲרֹן הַכֹּהֲנִים יִתְקְעוּ בַּחֲצֹצְרוֹת וְהָיוּ לָכֶם לְחֻקַּת עוֹלָם לְדֹרֹתֵיכֶם. 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427277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פס' ט</a:t>
                      </a:r>
                    </a:p>
                    <a:p>
                      <a:pPr rtl="1"/>
                      <a:endParaRPr lang="he-IL" dirty="0" smtClean="0">
                        <a:effectLst/>
                      </a:endParaRPr>
                    </a:p>
                    <a:p>
                      <a:pPr rtl="1"/>
                      <a:r>
                        <a:rPr lang="he-IL" sz="2400" dirty="0" smtClean="0">
                          <a:effectLst/>
                        </a:rPr>
                        <a:t>וְכִי-תָבֹאוּ מִלְחָמָה בְּאַרְצְכֶם עַל-הַצַּר הַצֹּרֵר אֶתְכֶם </a:t>
                      </a:r>
                      <a:r>
                        <a:rPr lang="he-IL" sz="2400" b="1" dirty="0" smtClean="0">
                          <a:effectLst/>
                        </a:rPr>
                        <a:t>וַהֲרֵעֹתֶם</a:t>
                      </a:r>
                    </a:p>
                    <a:p>
                      <a:pPr rtl="1"/>
                      <a:r>
                        <a:rPr lang="he-IL" sz="2400" b="1" dirty="0" smtClean="0">
                          <a:effectLst/>
                        </a:rPr>
                        <a:t>בַּחֲצֹצְרֹת </a:t>
                      </a:r>
                    </a:p>
                    <a:p>
                      <a:pPr rtl="1"/>
                      <a:endParaRPr lang="he-IL" sz="2400" b="1" dirty="0" smtClean="0">
                        <a:effectLst/>
                      </a:endParaRPr>
                    </a:p>
                    <a:p>
                      <a:pPr rtl="1"/>
                      <a:r>
                        <a:rPr lang="he-IL" sz="2400" b="1" dirty="0" smtClean="0">
                          <a:effectLst/>
                        </a:rPr>
                        <a:t>וְנִזְכַּרְתֶּם</a:t>
                      </a:r>
                      <a:r>
                        <a:rPr lang="he-IL" sz="2400" dirty="0" smtClean="0">
                          <a:effectLst/>
                        </a:rPr>
                        <a:t> לִפְנֵי יְהוָה אֱלֹהֵיכֶם </a:t>
                      </a:r>
                    </a:p>
                    <a:p>
                      <a:pPr rtl="1"/>
                      <a:endParaRPr lang="he-IL" sz="2400" b="1" dirty="0" smtClean="0">
                        <a:effectLst/>
                      </a:endParaRPr>
                    </a:p>
                    <a:p>
                      <a:pPr rtl="1"/>
                      <a:r>
                        <a:rPr lang="he-IL" sz="2400" b="1" dirty="0" smtClean="0">
                          <a:effectLst/>
                        </a:rPr>
                        <a:t>וְנוֹשַׁעְתֶּם</a:t>
                      </a:r>
                      <a:r>
                        <a:rPr lang="he-IL" sz="2400" dirty="0" smtClean="0">
                          <a:effectLst/>
                        </a:rPr>
                        <a:t> מֵאֹיְבֵיכֶם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פס' י</a:t>
                      </a:r>
                    </a:p>
                    <a:p>
                      <a:pPr rtl="1"/>
                      <a:endParaRPr lang="he-IL" dirty="0" smtClean="0">
                        <a:effectLst/>
                      </a:endParaRPr>
                    </a:p>
                    <a:p>
                      <a:pPr rtl="1"/>
                      <a:r>
                        <a:rPr lang="he-IL" sz="2400" dirty="0" smtClean="0">
                          <a:effectLst/>
                        </a:rPr>
                        <a:t>וּבְיוֹם שִׂמְחַתְכֶם וּבְמוֹעֲדֵיכֶם </a:t>
                      </a:r>
                    </a:p>
                    <a:p>
                      <a:pPr rtl="1"/>
                      <a:r>
                        <a:rPr lang="he-IL" sz="2400" b="1" dirty="0" smtClean="0">
                          <a:effectLst/>
                        </a:rPr>
                        <a:t>וּבְרָאשֵׁי חָדְשֵׁיכֶם </a:t>
                      </a:r>
                    </a:p>
                    <a:p>
                      <a:pPr rtl="1"/>
                      <a:r>
                        <a:rPr lang="he-IL" sz="2400" b="1" dirty="0" smtClean="0">
                          <a:effectLst/>
                        </a:rPr>
                        <a:t>וּתְקַעְתֶּם בַּחֲצֹצְרֹת </a:t>
                      </a:r>
                    </a:p>
                    <a:p>
                      <a:pPr rtl="1"/>
                      <a:r>
                        <a:rPr lang="he-IL" sz="2400" dirty="0" smtClean="0">
                          <a:effectLst/>
                        </a:rPr>
                        <a:t>עַל עֹלֹתֵיכֶם וְעַל זִבְחֵי שַׁלְמֵיכֶם </a:t>
                      </a:r>
                    </a:p>
                    <a:p>
                      <a:pPr rtl="1"/>
                      <a:r>
                        <a:rPr lang="he-IL" sz="2400" b="1" dirty="0" smtClean="0">
                          <a:effectLst/>
                        </a:rPr>
                        <a:t>וְהָיוּ לָכֶם לְזִכָּרוֹן </a:t>
                      </a:r>
                      <a:r>
                        <a:rPr lang="he-IL" sz="2400" dirty="0" smtClean="0">
                          <a:effectLst/>
                        </a:rPr>
                        <a:t>לִפְנֵי אֱלֹהֵיכֶם </a:t>
                      </a:r>
                    </a:p>
                    <a:p>
                      <a:pPr rtl="1"/>
                      <a:r>
                        <a:rPr lang="he-IL" sz="2400" dirty="0" smtClean="0">
                          <a:effectLst/>
                        </a:rPr>
                        <a:t>אֲנִי יְהוָה אֱלֹהֵיכֶם. </a:t>
                      </a:r>
                      <a:endParaRPr lang="he-IL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06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GB" dirty="0" smtClean="0">
                <a:cs typeface="David" pitchFamily="34" charset="-79"/>
              </a:rPr>
              <a:t>On all </a:t>
            </a:r>
            <a:r>
              <a:rPr lang="he-IL" dirty="0" smtClean="0">
                <a:cs typeface="David" pitchFamily="34" charset="-79"/>
              </a:rPr>
              <a:t>חגים</a:t>
            </a:r>
            <a:r>
              <a:rPr lang="en-GB" dirty="0" smtClean="0">
                <a:cs typeface="David" pitchFamily="34" charset="-79"/>
              </a:rPr>
              <a:t> and </a:t>
            </a:r>
            <a:r>
              <a:rPr lang="he-IL" dirty="0" smtClean="0">
                <a:cs typeface="David" pitchFamily="34" charset="-79"/>
              </a:rPr>
              <a:t>ראש חודש</a:t>
            </a:r>
            <a:r>
              <a:rPr lang="en-GB" dirty="0" smtClean="0">
                <a:cs typeface="David" pitchFamily="34" charset="-79"/>
              </a:rPr>
              <a:t> we add:</a:t>
            </a:r>
            <a:endParaRPr lang="he-IL" dirty="0"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84576"/>
          </a:xfrm>
        </p:spPr>
        <p:txBody>
          <a:bodyPr/>
          <a:lstStyle/>
          <a:p>
            <a:pPr marL="0" indent="0" algn="ctr">
              <a:buNone/>
            </a:pPr>
            <a:r>
              <a:rPr lang="he-IL" u="sng" dirty="0" smtClean="0"/>
              <a:t>יעלה ויבוא</a:t>
            </a:r>
          </a:p>
          <a:p>
            <a:pPr marL="0" indent="0">
              <a:buNone/>
            </a:pPr>
            <a:r>
              <a:rPr lang="he-IL" sz="2800" dirty="0" smtClean="0"/>
              <a:t>אלהינו ואלהי אבותינו. יעלה ויבוא ויגיע ויראה וירצה וישמע ויפקד </a:t>
            </a:r>
            <a:r>
              <a:rPr lang="he-IL" sz="2800" b="1" dirty="0" smtClean="0"/>
              <a:t>ויזכר</a:t>
            </a:r>
            <a:r>
              <a:rPr lang="he-IL" sz="2800" dirty="0" smtClean="0"/>
              <a:t> </a:t>
            </a:r>
            <a:r>
              <a:rPr lang="he-IL" sz="1800" dirty="0" smtClean="0"/>
              <a:t>[מה?] </a:t>
            </a:r>
            <a:endParaRPr lang="he-IL" sz="2800" dirty="0" smtClean="0"/>
          </a:p>
          <a:p>
            <a:pPr marL="0" indent="0">
              <a:buNone/>
            </a:pPr>
            <a:r>
              <a:rPr lang="he-IL" sz="2800" b="1" dirty="0" smtClean="0"/>
              <a:t>זכרוננו</a:t>
            </a:r>
            <a:r>
              <a:rPr lang="he-IL" sz="2800" dirty="0" smtClean="0"/>
              <a:t> ופקדוננו </a:t>
            </a:r>
            <a:r>
              <a:rPr lang="he-IL" sz="2800" b="1" dirty="0" smtClean="0"/>
              <a:t>וזכרון</a:t>
            </a:r>
            <a:r>
              <a:rPr lang="he-IL" sz="2800" dirty="0" smtClean="0"/>
              <a:t> אבותינו </a:t>
            </a:r>
            <a:r>
              <a:rPr lang="he-IL" sz="2800" b="1" dirty="0" smtClean="0"/>
              <a:t>וזכרון </a:t>
            </a:r>
            <a:r>
              <a:rPr lang="he-IL" sz="2800" dirty="0" smtClean="0"/>
              <a:t>משיח בן דוד עבדך. </a:t>
            </a:r>
            <a:r>
              <a:rPr lang="he-IL" sz="2800" b="1" dirty="0" smtClean="0"/>
              <a:t>וזכרון </a:t>
            </a:r>
            <a:r>
              <a:rPr lang="he-IL" sz="2800" dirty="0" smtClean="0"/>
              <a:t>ירושלים</a:t>
            </a:r>
            <a:r>
              <a:rPr lang="he-IL" sz="2800" b="1" dirty="0" smtClean="0"/>
              <a:t> </a:t>
            </a:r>
            <a:r>
              <a:rPr lang="he-IL" sz="2800" dirty="0" smtClean="0"/>
              <a:t>עיר קדשך. </a:t>
            </a:r>
            <a:r>
              <a:rPr lang="he-IL" sz="2800" b="1" dirty="0" smtClean="0"/>
              <a:t>וזכרון</a:t>
            </a:r>
            <a:r>
              <a:rPr lang="he-IL" sz="2800" dirty="0" smtClean="0"/>
              <a:t> כל עמך בית ישראל</a:t>
            </a:r>
          </a:p>
          <a:p>
            <a:pPr marL="0" indent="0">
              <a:buNone/>
            </a:pPr>
            <a:r>
              <a:rPr lang="he-IL" sz="2400" dirty="0" smtClean="0"/>
              <a:t>לפניך לפליטה לטובה. לחן ולחסד ולרחמים. לחיים ולשלום ביום...</a:t>
            </a:r>
          </a:p>
          <a:p>
            <a:pPr marL="0" indent="0">
              <a:buNone/>
            </a:pPr>
            <a:r>
              <a:rPr lang="he-IL" sz="2800" b="1" dirty="0" smtClean="0"/>
              <a:t>זכרנו</a:t>
            </a:r>
            <a:r>
              <a:rPr lang="he-IL" sz="2800" dirty="0" smtClean="0"/>
              <a:t> ה' אלהינו בו לטובה. ופקדנו בו לברכה</a:t>
            </a:r>
          </a:p>
          <a:p>
            <a:pPr marL="0" indent="0">
              <a:buNone/>
            </a:pPr>
            <a:r>
              <a:rPr lang="he-IL" sz="2800" b="1" dirty="0" smtClean="0"/>
              <a:t>והושיענו</a:t>
            </a:r>
            <a:r>
              <a:rPr lang="he-IL" sz="2800" dirty="0" smtClean="0"/>
              <a:t> בו לחיים</a:t>
            </a:r>
          </a:p>
          <a:p>
            <a:pPr marL="0" indent="0">
              <a:buNone/>
            </a:pPr>
            <a:r>
              <a:rPr lang="he-IL" sz="2800" dirty="0" smtClean="0"/>
              <a:t>ובדבר </a:t>
            </a:r>
            <a:r>
              <a:rPr lang="he-IL" sz="2800" b="1" dirty="0" smtClean="0"/>
              <a:t>ישועה</a:t>
            </a:r>
            <a:r>
              <a:rPr lang="he-IL" sz="2800" dirty="0" smtClean="0"/>
              <a:t> ורחמים חוס וחננו ורחם עלינו </a:t>
            </a:r>
            <a:r>
              <a:rPr lang="he-IL" sz="2800" b="1" dirty="0" smtClean="0"/>
              <a:t>והושיענו</a:t>
            </a:r>
            <a:r>
              <a:rPr lang="he-IL" sz="2800" dirty="0" smtClean="0"/>
              <a:t>.</a:t>
            </a:r>
          </a:p>
          <a:p>
            <a:pPr marL="0" indent="0">
              <a:buNone/>
            </a:pPr>
            <a:r>
              <a:rPr lang="he-IL" sz="2800" dirty="0" smtClean="0"/>
              <a:t>כי אליך עינינו. כי אל מלך חנון ורחום אתה: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90766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donniemills.com/wp-content/uploads/2012/07/Dentist-in-Albuquerque-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692696"/>
            <a:ext cx="5143500" cy="490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437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latin typeface="David" pitchFamily="34" charset="-79"/>
                <a:cs typeface="David" pitchFamily="34" charset="-79"/>
              </a:rPr>
              <a:t>במדבר פרק י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806501"/>
              </p:ext>
            </p:extLst>
          </p:nvPr>
        </p:nvGraphicFramePr>
        <p:xfrm>
          <a:off x="323528" y="1412776"/>
          <a:ext cx="8496944" cy="5278613"/>
        </p:xfrm>
        <a:graphic>
          <a:graphicData uri="http://schemas.openxmlformats.org/drawingml/2006/table">
            <a:tbl>
              <a:tblPr rtl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767787">
                <a:tc grid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פס'</a:t>
                      </a:r>
                      <a:r>
                        <a:rPr lang="he-IL" baseline="0" dirty="0" smtClean="0"/>
                        <a:t> ח</a:t>
                      </a:r>
                    </a:p>
                    <a:p>
                      <a:pPr rtl="1"/>
                      <a:r>
                        <a:rPr lang="he-IL" sz="2400" dirty="0" smtClean="0">
                          <a:effectLst/>
                        </a:rPr>
                        <a:t>וּבְנֵי אַהֲרֹן הַכֹּהֲנִים יִתְקְעוּ בַּחֲצֹצְרוֹת וְהָיוּ לָכֶם לְחֻקַּת עוֹלָם לְדֹרֹתֵיכֶם. 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427277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פס' ט</a:t>
                      </a:r>
                    </a:p>
                    <a:p>
                      <a:pPr rtl="1"/>
                      <a:endParaRPr lang="he-IL" dirty="0" smtClean="0">
                        <a:effectLst/>
                      </a:endParaRPr>
                    </a:p>
                    <a:p>
                      <a:pPr rtl="1"/>
                      <a:r>
                        <a:rPr lang="he-IL" sz="2400" dirty="0" smtClean="0">
                          <a:effectLst/>
                        </a:rPr>
                        <a:t>וְכִי-תָבֹאוּ מִלְחָמָה בְּאַרְצְכֶם עַל-הַצַּר הַצֹּרֵר אֶתְכֶם </a:t>
                      </a:r>
                      <a:r>
                        <a:rPr lang="he-IL" sz="2400" b="1" dirty="0" smtClean="0">
                          <a:effectLst/>
                        </a:rPr>
                        <a:t>וַהֲרֵעֹתֶם</a:t>
                      </a:r>
                    </a:p>
                    <a:p>
                      <a:pPr rtl="1"/>
                      <a:r>
                        <a:rPr lang="he-IL" sz="2400" b="1" dirty="0" smtClean="0">
                          <a:effectLst/>
                        </a:rPr>
                        <a:t>בַּחֲצֹצְרֹת </a:t>
                      </a:r>
                    </a:p>
                    <a:p>
                      <a:pPr rtl="1"/>
                      <a:endParaRPr lang="he-IL" sz="2400" b="1" dirty="0" smtClean="0">
                        <a:effectLst/>
                      </a:endParaRPr>
                    </a:p>
                    <a:p>
                      <a:pPr rtl="1"/>
                      <a:r>
                        <a:rPr lang="he-IL" sz="2400" b="1" dirty="0" smtClean="0">
                          <a:effectLst/>
                        </a:rPr>
                        <a:t>וְנִזְכַּרְתֶּם</a:t>
                      </a:r>
                      <a:r>
                        <a:rPr lang="he-IL" sz="2400" dirty="0" smtClean="0">
                          <a:effectLst/>
                        </a:rPr>
                        <a:t> לִפְנֵי יְהוָה אֱלֹהֵיכֶם </a:t>
                      </a:r>
                    </a:p>
                    <a:p>
                      <a:pPr rtl="1"/>
                      <a:endParaRPr lang="he-IL" sz="2400" b="1" dirty="0" smtClean="0">
                        <a:effectLst/>
                      </a:endParaRPr>
                    </a:p>
                    <a:p>
                      <a:pPr rtl="1"/>
                      <a:r>
                        <a:rPr lang="he-IL" sz="2400" b="1" dirty="0" smtClean="0">
                          <a:effectLst/>
                        </a:rPr>
                        <a:t>וְנוֹשַׁעְתֶּם</a:t>
                      </a:r>
                      <a:r>
                        <a:rPr lang="he-IL" sz="2400" dirty="0" smtClean="0">
                          <a:effectLst/>
                        </a:rPr>
                        <a:t> מֵאֹיְבֵיכֶם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פס' י</a:t>
                      </a:r>
                    </a:p>
                    <a:p>
                      <a:pPr rtl="1"/>
                      <a:endParaRPr lang="he-IL" dirty="0" smtClean="0">
                        <a:effectLst/>
                      </a:endParaRPr>
                    </a:p>
                    <a:p>
                      <a:pPr rtl="1"/>
                      <a:r>
                        <a:rPr lang="he-IL" sz="2400" dirty="0" smtClean="0">
                          <a:effectLst/>
                        </a:rPr>
                        <a:t>וּבְיוֹם שִׂמְחַתְכֶם וּבְמוֹעֲדֵיכֶם </a:t>
                      </a:r>
                    </a:p>
                    <a:p>
                      <a:pPr rtl="1"/>
                      <a:r>
                        <a:rPr lang="he-IL" sz="2400" b="1" dirty="0" smtClean="0">
                          <a:effectLst/>
                        </a:rPr>
                        <a:t>וּבְרָאשֵׁי חָדְשֵׁיכֶם </a:t>
                      </a:r>
                    </a:p>
                    <a:p>
                      <a:pPr rtl="1"/>
                      <a:r>
                        <a:rPr lang="he-IL" sz="2400" b="1" dirty="0" smtClean="0">
                          <a:effectLst/>
                        </a:rPr>
                        <a:t>וּתְקַעְתֶּם בַּחֲצֹצְרֹת </a:t>
                      </a:r>
                    </a:p>
                    <a:p>
                      <a:pPr rtl="1"/>
                      <a:r>
                        <a:rPr lang="he-IL" sz="2400" dirty="0" smtClean="0">
                          <a:effectLst/>
                        </a:rPr>
                        <a:t>עַל עֹלֹתֵיכֶם וְעַל זִבְחֵי שַׁלְמֵיכֶם </a:t>
                      </a:r>
                    </a:p>
                    <a:p>
                      <a:pPr rtl="1"/>
                      <a:r>
                        <a:rPr lang="he-IL" sz="2400" b="1" dirty="0" smtClean="0">
                          <a:effectLst/>
                        </a:rPr>
                        <a:t>וְהָיוּ לָכֶם לְזִכָּרוֹן </a:t>
                      </a:r>
                      <a:r>
                        <a:rPr lang="he-IL" sz="2400" dirty="0" smtClean="0">
                          <a:effectLst/>
                        </a:rPr>
                        <a:t>לִפְנֵי אֱלֹהֵיכֶם </a:t>
                      </a:r>
                    </a:p>
                    <a:p>
                      <a:pPr rtl="1"/>
                      <a:r>
                        <a:rPr lang="he-IL" sz="2400" dirty="0" smtClean="0">
                          <a:effectLst/>
                        </a:rPr>
                        <a:t>אֲנִי יְהוָה אֱלֹהֵיכֶם. </a:t>
                      </a:r>
                      <a:endParaRPr lang="he-IL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69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Autofit/>
          </a:bodyPr>
          <a:lstStyle/>
          <a:p>
            <a:pPr rtl="0"/>
            <a:r>
              <a:rPr lang="he-IL" sz="16600" dirty="0" smtClean="0">
                <a:cs typeface="David" pitchFamily="34" charset="-79"/>
              </a:rPr>
              <a:t>שבת</a:t>
            </a:r>
            <a:endParaRPr lang="he-IL" sz="16600" dirty="0"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1872208"/>
          </a:xfrm>
        </p:spPr>
        <p:txBody>
          <a:bodyPr>
            <a:noAutofit/>
          </a:bodyPr>
          <a:lstStyle/>
          <a:p>
            <a:pPr marL="0" indent="0" algn="ctr" rtl="0">
              <a:buNone/>
            </a:pPr>
            <a:endParaRPr lang="en-GB" sz="4400" dirty="0" smtClean="0"/>
          </a:p>
          <a:p>
            <a:pPr marL="0" indent="0" algn="ctr" rtl="0">
              <a:buNone/>
            </a:pPr>
            <a:r>
              <a:rPr lang="en-GB" sz="4400" dirty="0" smtClean="0">
                <a:latin typeface="Calibri" pitchFamily="34" charset="0"/>
                <a:cs typeface="David" pitchFamily="34" charset="-79"/>
              </a:rPr>
              <a:t>Unique to </a:t>
            </a:r>
            <a:r>
              <a:rPr lang="he-IL" sz="4400" dirty="0" smtClean="0">
                <a:latin typeface="Calibri" pitchFamily="34" charset="0"/>
                <a:cs typeface="David" pitchFamily="34" charset="-79"/>
              </a:rPr>
              <a:t>עם ישראל</a:t>
            </a:r>
            <a:r>
              <a:rPr lang="en-GB" sz="4400" dirty="0" smtClean="0">
                <a:latin typeface="Calibri" pitchFamily="34" charset="0"/>
                <a:cs typeface="David" pitchFamily="34" charset="-79"/>
              </a:rPr>
              <a:t> or universal?</a:t>
            </a:r>
            <a:endParaRPr lang="he-IL" sz="4400" dirty="0">
              <a:latin typeface="Calibri" pitchFamily="34" charset="0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1062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639764"/>
              </p:ext>
            </p:extLst>
          </p:nvPr>
        </p:nvGraphicFramePr>
        <p:xfrm>
          <a:off x="457200" y="1700808"/>
          <a:ext cx="8229600" cy="3456384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8229600"/>
              </a:tblGrid>
              <a:tr h="1728192">
                <a:tc>
                  <a:txBody>
                    <a:bodyPr/>
                    <a:lstStyle/>
                    <a:p>
                      <a:pPr algn="ctr" rtl="0"/>
                      <a:r>
                        <a:rPr lang="he-IL" sz="4400" dirty="0" smtClean="0"/>
                        <a:t>חגים</a:t>
                      </a:r>
                      <a:r>
                        <a:rPr lang="he-IL" sz="4400" baseline="0" dirty="0" smtClean="0"/>
                        <a:t>  </a:t>
                      </a:r>
                      <a:r>
                        <a:rPr lang="en-GB" sz="4400" baseline="0" dirty="0" smtClean="0"/>
                        <a:t> = “Routine check up”</a:t>
                      </a:r>
                      <a:endParaRPr lang="he-IL" sz="4400" dirty="0"/>
                    </a:p>
                  </a:txBody>
                  <a:tcPr anchor="ctr"/>
                </a:tc>
              </a:tr>
              <a:tr h="1728192">
                <a:tc>
                  <a:txBody>
                    <a:bodyPr/>
                    <a:lstStyle/>
                    <a:p>
                      <a:pPr algn="ctr" rtl="1"/>
                      <a:r>
                        <a:rPr lang="en-GB" sz="4400" dirty="0" smtClean="0"/>
                        <a:t> = “Toothache”</a:t>
                      </a:r>
                      <a:r>
                        <a:rPr lang="he-IL" sz="4400" dirty="0" smtClean="0"/>
                        <a:t>עת צרה  </a:t>
                      </a:r>
                      <a:endParaRPr lang="he-IL" sz="4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00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rmAutofit/>
          </a:bodyPr>
          <a:lstStyle/>
          <a:p>
            <a:pPr rtl="0"/>
            <a:r>
              <a:rPr lang="en-GB" sz="6600" dirty="0" smtClean="0">
                <a:cs typeface="David" pitchFamily="34" charset="-79"/>
              </a:rPr>
              <a:t>What makes </a:t>
            </a:r>
            <a:r>
              <a:rPr lang="he-IL" sz="6600" dirty="0" smtClean="0">
                <a:cs typeface="David" pitchFamily="34" charset="-79"/>
              </a:rPr>
              <a:t>ראש חודש</a:t>
            </a:r>
            <a:r>
              <a:rPr lang="en-GB" sz="6600" dirty="0" smtClean="0">
                <a:cs typeface="David" pitchFamily="34" charset="-79"/>
              </a:rPr>
              <a:t> a fitting time for </a:t>
            </a:r>
            <a:r>
              <a:rPr lang="he-IL" sz="6600" dirty="0" smtClean="0">
                <a:cs typeface="David" pitchFamily="34" charset="-79"/>
              </a:rPr>
              <a:t>זכרון</a:t>
            </a:r>
            <a:r>
              <a:rPr lang="en-GB" sz="6600" dirty="0" smtClean="0">
                <a:cs typeface="David" pitchFamily="34" charset="-79"/>
              </a:rPr>
              <a:t> and </a:t>
            </a:r>
            <a:r>
              <a:rPr lang="he-IL" sz="6600" dirty="0" smtClean="0">
                <a:cs typeface="David" pitchFamily="34" charset="-79"/>
              </a:rPr>
              <a:t>כפרה</a:t>
            </a:r>
            <a:r>
              <a:rPr lang="en-GB" sz="6600" dirty="0" smtClean="0">
                <a:cs typeface="David" pitchFamily="34" charset="-79"/>
              </a:rPr>
              <a:t>?</a:t>
            </a:r>
            <a:endParaRPr lang="he-IL" sz="66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5925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n 3"/>
          <p:cNvSpPr/>
          <p:nvPr/>
        </p:nvSpPr>
        <p:spPr>
          <a:xfrm>
            <a:off x="539552" y="476672"/>
            <a:ext cx="3312368" cy="280831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Moon 4"/>
          <p:cNvSpPr/>
          <p:nvPr/>
        </p:nvSpPr>
        <p:spPr>
          <a:xfrm>
            <a:off x="6372200" y="3681028"/>
            <a:ext cx="2088232" cy="2520280"/>
          </a:xfrm>
          <a:prstGeom prst="moon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ectangle 5"/>
          <p:cNvSpPr/>
          <p:nvPr/>
        </p:nvSpPr>
        <p:spPr>
          <a:xfrm rot="20283857">
            <a:off x="1231554" y="2707258"/>
            <a:ext cx="748920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NATURE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393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pPr marL="0" indent="0" algn="ctr" rtl="0">
              <a:buNone/>
            </a:pPr>
            <a:r>
              <a:rPr lang="en-GB" sz="4100" dirty="0" smtClean="0"/>
              <a:t>What’s so special about the seventh month?</a:t>
            </a:r>
          </a:p>
          <a:p>
            <a:pPr marL="0" indent="0" algn="ctr" rtl="0">
              <a:buNone/>
            </a:pPr>
            <a:endParaRPr lang="en-GB" sz="3600" dirty="0"/>
          </a:p>
          <a:p>
            <a:pPr marL="0" indent="0" algn="ctr" rtl="0">
              <a:buNone/>
            </a:pPr>
            <a:endParaRPr lang="en-GB" sz="3600" dirty="0" smtClean="0"/>
          </a:p>
          <a:p>
            <a:pPr marL="0" indent="0" algn="ctr" rtl="0">
              <a:buNone/>
            </a:pPr>
            <a:endParaRPr lang="en-GB" sz="3600" dirty="0"/>
          </a:p>
          <a:p>
            <a:pPr marL="0" indent="0" algn="ctr" rtl="0">
              <a:buNone/>
            </a:pPr>
            <a:endParaRPr lang="en-GB" sz="3600" dirty="0" smtClean="0"/>
          </a:p>
          <a:p>
            <a:pPr marL="0" indent="0" algn="ctr" rtl="0">
              <a:buNone/>
            </a:pPr>
            <a:endParaRPr lang="en-GB" sz="3600" dirty="0"/>
          </a:p>
          <a:p>
            <a:pPr marL="0" indent="0" algn="ctr" rtl="0">
              <a:buNone/>
            </a:pPr>
            <a:r>
              <a:rPr lang="he-IL" sz="3600" b="1" dirty="0">
                <a:solidFill>
                  <a:srgbClr val="FF0000"/>
                </a:solidFill>
              </a:rPr>
              <a:t>כד</a:t>
            </a:r>
            <a:r>
              <a:rPr lang="he-IL" sz="3600" dirty="0"/>
              <a:t> דַּבֵּר אֶל-בְּנֵי יִשְׂרָאֵל לֵאמֹר </a:t>
            </a:r>
            <a:r>
              <a:rPr lang="he-IL" sz="3600" b="1" dirty="0"/>
              <a:t>בַּחֹדֶשׁ הַשְּׁבִיעִי בְּאֶחָד לַחֹדֶשׁ </a:t>
            </a:r>
            <a:r>
              <a:rPr lang="he-IL" sz="3600" dirty="0"/>
              <a:t>יִהְיֶה לָכֶם שַׁבָּתוֹן </a:t>
            </a:r>
            <a:r>
              <a:rPr lang="he-IL" sz="3600" b="1" dirty="0"/>
              <a:t>זִכְרוֹן תְּרוּעָה </a:t>
            </a:r>
            <a:r>
              <a:rPr lang="he-IL" sz="3600" dirty="0"/>
              <a:t>מִקְרָא-קֹדֶשׁ. </a:t>
            </a:r>
            <a:endParaRPr lang="he-IL" sz="3600" dirty="0" smtClean="0"/>
          </a:p>
          <a:p>
            <a:pPr marL="0" indent="0" algn="ctr" rtl="0">
              <a:buNone/>
            </a:pPr>
            <a:r>
              <a:rPr lang="he-IL" sz="3600" b="1" dirty="0" smtClean="0">
                <a:solidFill>
                  <a:srgbClr val="FF0000"/>
                </a:solidFill>
              </a:rPr>
              <a:t>כה</a:t>
            </a:r>
            <a:r>
              <a:rPr lang="he-IL" sz="3600" dirty="0" smtClean="0"/>
              <a:t> </a:t>
            </a:r>
            <a:r>
              <a:rPr lang="he-IL" sz="3600" dirty="0"/>
              <a:t>כָּל-מְלֶאכֶת עֲבֹדָה לֹא תַעֲשׂוּ וְהִקְרַבְתֶּם אִשֶּׁה לַיהוָה. </a:t>
            </a:r>
            <a:endParaRPr lang="he-IL" sz="3600" dirty="0" smtClean="0"/>
          </a:p>
          <a:p>
            <a:pPr marL="0" indent="0" algn="ctr" rtl="0">
              <a:buNone/>
            </a:pPr>
            <a:r>
              <a:rPr lang="he-IL" sz="3600" b="1" dirty="0" smtClean="0">
                <a:solidFill>
                  <a:srgbClr val="FF0000"/>
                </a:solidFill>
              </a:rPr>
              <a:t>כו</a:t>
            </a:r>
            <a:r>
              <a:rPr lang="he-IL" sz="3600" dirty="0" smtClean="0"/>
              <a:t> וַיְדַבֵּר </a:t>
            </a:r>
            <a:r>
              <a:rPr lang="he-IL" sz="3600" dirty="0"/>
              <a:t>יְהוָה אֶל-מֹשֶׁה לֵּאמֹר. </a:t>
            </a:r>
            <a:endParaRPr lang="he-IL" sz="3600" dirty="0" smtClean="0"/>
          </a:p>
          <a:p>
            <a:pPr marL="0" indent="0" algn="ctr" rtl="0">
              <a:buNone/>
            </a:pPr>
            <a:r>
              <a:rPr lang="he-IL" sz="3600" b="1" dirty="0" smtClean="0">
                <a:solidFill>
                  <a:srgbClr val="FF0000"/>
                </a:solidFill>
              </a:rPr>
              <a:t>כז</a:t>
            </a:r>
            <a:r>
              <a:rPr lang="he-IL" sz="3600" dirty="0" smtClean="0"/>
              <a:t> </a:t>
            </a:r>
            <a:r>
              <a:rPr lang="he-IL" sz="3600" dirty="0"/>
              <a:t>אַךְ </a:t>
            </a:r>
            <a:r>
              <a:rPr lang="he-IL" sz="3600" b="1" dirty="0"/>
              <a:t>בֶּעָשׂוֹר לַחֹדֶשׁ הַשְּׁבִיעִי </a:t>
            </a:r>
            <a:r>
              <a:rPr lang="he-IL" sz="3600" dirty="0"/>
              <a:t>הַזֶּה </a:t>
            </a:r>
            <a:r>
              <a:rPr lang="he-IL" sz="3600" b="1" dirty="0" smtClean="0"/>
              <a:t>יוֹם הַכִּפֻּרִים </a:t>
            </a:r>
            <a:r>
              <a:rPr lang="he-IL" sz="3600" dirty="0" smtClean="0"/>
              <a:t>הוּא מִקְרָא-קֹדֶשׁ </a:t>
            </a:r>
            <a:r>
              <a:rPr lang="he-IL" sz="3600" dirty="0"/>
              <a:t>יִהְיֶה לָכֶם וְעִנִּיתֶם אֶת-נַפְשֹׁתֵיכֶם </a:t>
            </a:r>
            <a:r>
              <a:rPr lang="he-IL" sz="3600" dirty="0" smtClean="0"/>
              <a:t>וְהִקְרַבְתֶּם </a:t>
            </a:r>
            <a:r>
              <a:rPr lang="he-IL" sz="3600" dirty="0"/>
              <a:t>אִשֶּׁה לַיהוָה</a:t>
            </a:r>
            <a:r>
              <a:rPr lang="he-IL" sz="3600" dirty="0" smtClean="0"/>
              <a:t>.</a:t>
            </a:r>
          </a:p>
          <a:p>
            <a:pPr marL="0" indent="0" algn="ctr" rtl="0">
              <a:buNone/>
            </a:pPr>
            <a:r>
              <a:rPr lang="he-IL" sz="3600" dirty="0" smtClean="0"/>
              <a:t>(ויקרא כג)</a:t>
            </a:r>
            <a:endParaRPr lang="he-IL" sz="3600" dirty="0"/>
          </a:p>
        </p:txBody>
      </p:sp>
      <p:pic>
        <p:nvPicPr>
          <p:cNvPr id="1026" name="Picture 2" descr="C:\Users\Alexis\AppData\Local\Microsoft\Windows\Temporary Internet Files\Content.IE5\XSCJ0052\MC90043266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2859" y="1124744"/>
            <a:ext cx="2538282" cy="2019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04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he-IL" sz="3600" dirty="0" smtClean="0">
                <a:cs typeface="David" pitchFamily="34" charset="-79"/>
              </a:rPr>
              <a:t>דברים יא</a:t>
            </a:r>
            <a:r>
              <a:rPr lang="en-GB" sz="3600" dirty="0" smtClean="0">
                <a:cs typeface="David" pitchFamily="34" charset="-79"/>
              </a:rPr>
              <a:t> – The ‘rain season’ starts the year </a:t>
            </a:r>
            <a:endParaRPr lang="he-IL" sz="3600" dirty="0"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>
                <a:solidFill>
                  <a:srgbClr val="FF0000"/>
                </a:solidFill>
              </a:rPr>
              <a:t>י</a:t>
            </a:r>
            <a:r>
              <a:rPr lang="he-IL" dirty="0">
                <a:solidFill>
                  <a:srgbClr val="FF0000"/>
                </a:solidFill>
              </a:rPr>
              <a:t> </a:t>
            </a:r>
            <a:r>
              <a:rPr lang="he-IL" dirty="0"/>
              <a:t>כִּי הָאָרֶץ אֲשֶׁר אַתָּה בָא-שָׁמָּה לְרִשְׁתָּהּ </a:t>
            </a:r>
            <a:r>
              <a:rPr lang="he-IL" b="1" dirty="0"/>
              <a:t>לֹא כְאֶרֶץ מִצְרַיִם </a:t>
            </a:r>
            <a:r>
              <a:rPr lang="he-IL" dirty="0"/>
              <a:t>הִוא אֲשֶׁר יְצָאתֶם מִשָּׁם אֲשֶׁר תִּזְרַע אֶת-זַרְעֲךָ </a:t>
            </a:r>
            <a:r>
              <a:rPr lang="he-IL" b="1" dirty="0"/>
              <a:t>וְהִשְׁקִיתָ בְרַגְלְךָ </a:t>
            </a:r>
            <a:r>
              <a:rPr lang="he-IL" dirty="0"/>
              <a:t>כְּגַן הַיָּרָק</a:t>
            </a:r>
            <a:r>
              <a:rPr lang="he-IL" dirty="0" smtClean="0"/>
              <a:t>.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 </a:t>
            </a:r>
            <a:r>
              <a:rPr lang="he-IL" b="1" dirty="0">
                <a:solidFill>
                  <a:srgbClr val="FF0000"/>
                </a:solidFill>
              </a:rPr>
              <a:t>יא</a:t>
            </a:r>
            <a:r>
              <a:rPr lang="he-IL" dirty="0">
                <a:solidFill>
                  <a:srgbClr val="FF0000"/>
                </a:solidFill>
              </a:rPr>
              <a:t> </a:t>
            </a:r>
            <a:r>
              <a:rPr lang="he-IL" dirty="0"/>
              <a:t>וְהָאָרֶץ אֲשֶׁר אַתֶּם עֹבְרִים שָׁמָּה לְרִשְׁתָּהּ </a:t>
            </a:r>
            <a:r>
              <a:rPr lang="he-IL" b="1" dirty="0"/>
              <a:t>אֶרֶץ הָרִים וּבְקָעֹת לִמְטַר הַשָּׁמַיִם </a:t>
            </a:r>
            <a:r>
              <a:rPr lang="he-IL" dirty="0"/>
              <a:t>תִּשְׁתֶּה-מָּיִם</a:t>
            </a:r>
            <a:r>
              <a:rPr lang="he-IL" dirty="0" smtClean="0"/>
              <a:t>.</a:t>
            </a:r>
          </a:p>
          <a:p>
            <a:r>
              <a:rPr lang="he-IL" dirty="0" smtClean="0"/>
              <a:t> </a:t>
            </a:r>
            <a:r>
              <a:rPr lang="he-IL" b="1" dirty="0">
                <a:solidFill>
                  <a:srgbClr val="FF0000"/>
                </a:solidFill>
              </a:rPr>
              <a:t>יב</a:t>
            </a:r>
            <a:r>
              <a:rPr lang="he-IL" dirty="0"/>
              <a:t> אֶרֶץ אֲשֶׁר-יְהוָה אֱלֹהֶיךָ דֹּרֵשׁ אֹתָהּ תָּמִיד עֵינֵי יְהוָה אֱלֹהֶיךָ בָּהּ </a:t>
            </a:r>
            <a:r>
              <a:rPr lang="he-IL" b="1" dirty="0"/>
              <a:t>מֵרֵשִׁית הַשָּׁנָה וְעַד אַחֲרִית שָׁנָה. </a:t>
            </a:r>
          </a:p>
        </p:txBody>
      </p:sp>
    </p:spTree>
    <p:extLst>
      <p:ext uri="{BB962C8B-B14F-4D97-AF65-F5344CB8AC3E}">
        <p14:creationId xmlns:p14="http://schemas.microsoft.com/office/powerpoint/2010/main" val="9412520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84" y="3212976"/>
            <a:ext cx="2088232" cy="1374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 algn="ctr" rtl="0">
              <a:buNone/>
            </a:pPr>
            <a:r>
              <a:rPr lang="en-GB" dirty="0" err="1" smtClean="0"/>
              <a:t>Tefillot</a:t>
            </a:r>
            <a:endParaRPr lang="en-GB" dirty="0" smtClean="0"/>
          </a:p>
          <a:p>
            <a:pPr marL="0" indent="0" algn="ctr" rtl="0">
              <a:buNone/>
            </a:pPr>
            <a:endParaRPr lang="en-GB" dirty="0"/>
          </a:p>
          <a:p>
            <a:pPr marL="0" indent="0" algn="ctr" rtl="0">
              <a:buNone/>
            </a:pPr>
            <a:endParaRPr lang="en-GB" dirty="0" smtClean="0"/>
          </a:p>
          <a:p>
            <a:pPr marL="0" indent="0" algn="ctr" rtl="0">
              <a:buNone/>
            </a:pPr>
            <a:r>
              <a:rPr lang="en-GB" dirty="0" smtClean="0"/>
              <a:t>Rain</a:t>
            </a:r>
          </a:p>
          <a:p>
            <a:pPr marL="0" indent="0" algn="ctr" rtl="0">
              <a:buNone/>
            </a:pPr>
            <a:endParaRPr lang="en-GB" dirty="0"/>
          </a:p>
          <a:p>
            <a:pPr marL="0" indent="0" algn="ctr" rtl="0">
              <a:buNone/>
            </a:pPr>
            <a:endParaRPr lang="en-GB" dirty="0" smtClean="0"/>
          </a:p>
          <a:p>
            <a:pPr marL="0" indent="0" algn="ctr" rtl="0">
              <a:buNone/>
            </a:pPr>
            <a:endParaRPr lang="en-GB" dirty="0"/>
          </a:p>
          <a:p>
            <a:pPr marL="0" indent="0" algn="ctr" rtl="0">
              <a:buNone/>
            </a:pPr>
            <a:r>
              <a:rPr lang="en-GB" dirty="0" smtClean="0"/>
              <a:t>Outcome of the year</a:t>
            </a:r>
            <a:endParaRPr lang="he-IL" dirty="0"/>
          </a:p>
        </p:txBody>
      </p:sp>
      <p:sp>
        <p:nvSpPr>
          <p:cNvPr id="4" name="Down Arrow 3"/>
          <p:cNvSpPr/>
          <p:nvPr/>
        </p:nvSpPr>
        <p:spPr>
          <a:xfrm>
            <a:off x="4319972" y="2348880"/>
            <a:ext cx="504056" cy="576064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Down Arrow 5"/>
          <p:cNvSpPr/>
          <p:nvPr/>
        </p:nvSpPr>
        <p:spPr>
          <a:xfrm>
            <a:off x="4319972" y="4869160"/>
            <a:ext cx="504056" cy="576064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21887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0"/>
            <a:r>
              <a:rPr lang="he-IL" sz="3600" dirty="0" smtClean="0">
                <a:cs typeface="David" pitchFamily="34" charset="-79"/>
              </a:rPr>
              <a:t>צפניה א</a:t>
            </a:r>
            <a:r>
              <a:rPr lang="en-GB" sz="3600" dirty="0" smtClean="0">
                <a:cs typeface="David" pitchFamily="34" charset="-79"/>
              </a:rPr>
              <a:t> – The Shofar as a symbol of war</a:t>
            </a:r>
            <a:endParaRPr lang="he-IL" sz="3600" dirty="0"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יב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וְהָיָה בָּעֵת הַהִיא אֲחַפֵּשׂ אֶת-יְרוּשָׁלִַם בַּנֵּרוֹת וּפָקַדְתִּי עַל-הָאֲנָשִׁים הַקֹּפְאִים עַל-שִׁמְרֵיהֶם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הָאֹמְרִים בִּלְבָבָם לֹא-יֵיטִיב יְהוָה וְלֹא יָרֵעַ. </a:t>
            </a:r>
            <a:endParaRPr lang="he-IL" b="1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יד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קָרוֹב יוֹם-יְהוָה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הַגָּדוֹל קָרוֹב וּמַהֵר מְאֹד קוֹל יוֹם יְהוָה מַר צֹרֵחַ שָׁם גִּבּוֹר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.</a:t>
            </a:r>
          </a:p>
          <a:p>
            <a:r>
              <a:rPr lang="he-IL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טו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יוֹם עֶבְרָה הַיּוֹם הַהוּא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יוֹם צָרָה וּמְצוּקָה יוֹם שֹׁאָה וּמְשׁוֹאָה יוֹם חֹשֶׁךְ וַאֲפֵלָה יוֹם עָנָן וַעֲרָפֶל. 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טז</a:t>
            </a:r>
            <a:r>
              <a:rPr lang="he-IL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יוֹם שׁוֹפָר וּתְרוּעָה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עַל הֶעָרִים הַבְּצֻרוֹת וְעַל הַפִּנּוֹת הַגְּבֹהוֹת. </a:t>
            </a:r>
          </a:p>
        </p:txBody>
      </p:sp>
    </p:spTree>
    <p:extLst>
      <p:ext uri="{BB962C8B-B14F-4D97-AF65-F5344CB8AC3E}">
        <p14:creationId xmlns:p14="http://schemas.microsoft.com/office/powerpoint/2010/main" val="7829576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pPr rtl="0"/>
            <a:r>
              <a:rPr lang="he-IL" dirty="0" smtClean="0">
                <a:cs typeface="David" pitchFamily="34" charset="-79"/>
              </a:rPr>
              <a:t>שופטים ז</a:t>
            </a:r>
            <a:r>
              <a:rPr lang="en-GB" dirty="0" smtClean="0">
                <a:cs typeface="David" pitchFamily="34" charset="-79"/>
              </a:rPr>
              <a:t> - The story of </a:t>
            </a:r>
            <a:r>
              <a:rPr lang="en-GB" dirty="0" err="1" smtClean="0">
                <a:cs typeface="David" pitchFamily="34" charset="-79"/>
              </a:rPr>
              <a:t>Gid’on</a:t>
            </a:r>
            <a:r>
              <a:rPr lang="en-GB" dirty="0" smtClean="0">
                <a:cs typeface="David" pitchFamily="34" charset="-79"/>
              </a:rPr>
              <a:t> </a:t>
            </a:r>
            <a:endParaRPr lang="he-IL" dirty="0"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853136"/>
          </a:xfrm>
        </p:spPr>
        <p:txBody>
          <a:bodyPr>
            <a:noAutofit/>
          </a:bodyPr>
          <a:lstStyle/>
          <a:p>
            <a:r>
              <a:rPr lang="he-IL" sz="2400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</a:t>
            </a:r>
            <a:r>
              <a:rPr lang="he-IL" sz="2400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וַיֹּאמֶר יְהוָה אֶל-גִּדְעוֹן, בִּשְׁלֹשׁ מֵאוֹת הָאִישׁ הַמְלַקְקִים אוֹשִׁיעַ אֶתְכֶם, וְנָתַתִּי אֶת-מִדְיָן, בְּיָדֶךָ; וְכָל-הָעָם--יֵלְכוּ, אִישׁ לִמְקֹמוֹ. 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</a:t>
            </a:r>
            <a:r>
              <a:rPr lang="he-IL" sz="2400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וַיִּקְחוּ אֶת-צֵדָה הָעָם בְּיָדָם וְאֵת שׁוֹפְרֹתֵיהֶם, וְאֵת כָּל-אִישׁ יִשְׂרָאֵל שִׁלַּח אִישׁ לְאֹהָלָיו, וּבִשְׁלֹשׁ-מֵאוֹת הָאִישׁ, הֶחֱזִיק; וּמַחֲנֵה מִדְיָן, הָיָה לוֹ מִתַּחַת 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בָּעֵמֶק.</a:t>
            </a:r>
            <a:endParaRPr 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יט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וַיָּבֹא גִדְעוֹן וּמֵאָה-אִישׁ אֲשֶׁר-אִתּוֹ בִּקְצֵה הַמַּחֲנֶה, רֹאשׁ הָאַשְׁמֹרֶת הַתִּיכוֹנָה--אַךְ הָקֵם הֵקִימוּ, אֶת-הַשֹּׁמְרִים;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וַיִּתְקְעוּ, בַּשּׁוֹפָרוֹת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, וְנָפוֹץ הַכַּדִּים, אֲשֶׁר בְּיָדָם. 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וַיִּתְקְעוּ שְׁלֹשֶׁת הָרָאשִׁים בַּשּׁוֹפָרוֹת,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וַיִּשְׁבְּרוּ הַכַּדִּים, וַיַּחֲזִיקוּ בְיַד-שְׂמֹאולָם בַּלַּפִּדִים,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וּבְיַד-יְמִינָם הַשּׁוֹפָרוֹת לִתְקוֹע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ַ; וַיִּקְרְאוּ, חֶרֶב לַיהוָה וּלְגִדְעוֹן. </a:t>
            </a:r>
            <a:endParaRPr lang="he-IL" sz="24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כא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וַיַּעַמְדוּ אִישׁ תַּחְתָּיו, סָבִיב לַמַּחֲנֶה;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וַיָּרָץ כָּל-הַמַּחֲנֶה </a:t>
            </a:r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וַיָּרִיעוּ, וַיָּנוּסוּ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. </a:t>
            </a:r>
          </a:p>
          <a:p>
            <a:r>
              <a:rPr lang="he-IL" sz="2400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כב</a:t>
            </a:r>
            <a:r>
              <a:rPr lang="he-IL" sz="24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וַיִּתְקְעוּ, שְׁלֹשׁ-מֵאוֹת הַשּׁוֹפָרוֹת, 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וַיָּשֶׂם יְהוָה אֵת חֶרֶב אִישׁ בְּרֵעֵהוּ, וּבְכָל-הַמַּחֲנֶה; וַיָּנָס הַמַּחֲנֶה עַד-בֵּית הַשִּׁטָּה, צְרֵרָתָה--עַד שְׂפַת-אָבֵל מְחוֹלָה, עַל-טַבָּת.</a:t>
            </a:r>
          </a:p>
        </p:txBody>
      </p:sp>
    </p:spTree>
    <p:extLst>
      <p:ext uri="{BB962C8B-B14F-4D97-AF65-F5344CB8AC3E}">
        <p14:creationId xmlns:p14="http://schemas.microsoft.com/office/powerpoint/2010/main" val="1400406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he-IL" dirty="0" smtClean="0">
                <a:cs typeface="David" pitchFamily="34" charset="-79"/>
              </a:rPr>
              <a:t>עמוס ג</a:t>
            </a:r>
            <a:r>
              <a:rPr lang="en-GB" dirty="0" smtClean="0">
                <a:cs typeface="David" pitchFamily="34" charset="-79"/>
              </a:rPr>
              <a:t> – Cause and Effect</a:t>
            </a:r>
            <a:endParaRPr lang="he-IL" dirty="0"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85000" lnSpcReduction="20000"/>
          </a:bodyPr>
          <a:lstStyle/>
          <a:p>
            <a:r>
              <a:rPr lang="he-IL" b="1" dirty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שִׁמְעוּ אֶת-הַדָּבָר הַזֶּה אֲשֶׁר דִּבֶּר יְהוָה עֲלֵיכֶם בְּנֵי יִשְׂרָאֵל עַל כָּל-הַמִּשְׁפָּחָה אֲשֶׁר הֶעֱלֵיתִי מֵאֶרֶץ מִצְרַיִם לֵאמֹר. 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רַק אֶתְכֶם יָדַעְתִּי מִכֹּל מִשְׁפְּחוֹת הָאֲדָמָה עַל-כֵּן אֶפְקֹד עֲלֵיכֶם אֵת כָּל-עֲו‍ֹנֹתֵיכֶם. 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הֲיֵלְכוּ שְׁנַיִם יַחְדָּו בִּלְתִּי אִם-נוֹעָדוּ. 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הֲיִשְׁאַג אַרְיֵה בַּיַּעַר וְטֶרֶף אֵין לוֹ הֲיִתֵּן כְּפִיר קוֹלוֹ מִמְּעֹנָתוֹ בִּלְתִּי אִם-לָכָד. 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הֲתִפֹּל צִפּוֹר עַל-פַּח הָאָרֶץ וּמוֹקֵשׁ אֵין לָהּ הֲיַעֲלֶה-פַּח מִן-הָאֲדָמָה וְלָכוֹד לֹא יִלְכּוֹד. 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אִם-יִתָּקַע שׁוֹפָר בְּעִיר וְעָם לֹא יֶחֱרָדוּ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אִם-תִּהְיֶה רָעָה בְּעִיר וַיהוָה לֹא עָשָׂה. 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b="1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</a:t>
            </a:r>
            <a:r>
              <a:rPr lang="he-IL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כִּי לֹא יַעֲשֶׂה אֲדֹנָי יְהוִה דָּבָר כִּי אִם-גָּלָה סוֹדוֹ אֶל-עֲבָדָיו הַנְּבִיאִים. </a:t>
            </a:r>
          </a:p>
        </p:txBody>
      </p:sp>
    </p:spTree>
    <p:extLst>
      <p:ext uri="{BB962C8B-B14F-4D97-AF65-F5344CB8AC3E}">
        <p14:creationId xmlns:p14="http://schemas.microsoft.com/office/powerpoint/2010/main" val="2165656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Autofit/>
          </a:bodyPr>
          <a:lstStyle/>
          <a:p>
            <a:pPr rtl="0"/>
            <a:r>
              <a:rPr lang="he-IL" sz="13800" dirty="0" smtClean="0">
                <a:cs typeface="David" pitchFamily="34" charset="-79"/>
              </a:rPr>
              <a:t>ראש חודש</a:t>
            </a:r>
            <a:endParaRPr lang="he-IL" sz="13800" dirty="0"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1944216"/>
          </a:xfrm>
        </p:spPr>
        <p:txBody>
          <a:bodyPr>
            <a:noAutofit/>
          </a:bodyPr>
          <a:lstStyle/>
          <a:p>
            <a:pPr marL="0" indent="0" algn="ctr" rtl="0">
              <a:buNone/>
            </a:pPr>
            <a:endParaRPr lang="en-GB" sz="4400" dirty="0" smtClean="0"/>
          </a:p>
          <a:p>
            <a:pPr marL="0" indent="0" algn="ctr" rtl="0">
              <a:buNone/>
            </a:pPr>
            <a:r>
              <a:rPr lang="en-GB" sz="4400" dirty="0" smtClean="0">
                <a:latin typeface="Calibri" pitchFamily="34" charset="0"/>
                <a:cs typeface="David" pitchFamily="34" charset="-79"/>
              </a:rPr>
              <a:t>Unique to </a:t>
            </a:r>
            <a:r>
              <a:rPr lang="he-IL" sz="4400" dirty="0" smtClean="0">
                <a:latin typeface="Calibri" pitchFamily="34" charset="0"/>
                <a:cs typeface="David" pitchFamily="34" charset="-79"/>
              </a:rPr>
              <a:t>עם ישראל</a:t>
            </a:r>
            <a:r>
              <a:rPr lang="en-GB" sz="4400" dirty="0" smtClean="0">
                <a:latin typeface="Calibri" pitchFamily="34" charset="0"/>
                <a:cs typeface="David" pitchFamily="34" charset="-79"/>
              </a:rPr>
              <a:t> or universal?</a:t>
            </a:r>
            <a:endParaRPr lang="he-IL" sz="4400" dirty="0">
              <a:latin typeface="Calibri" pitchFamily="34" charset="0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9474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GB" dirty="0" smtClean="0">
                <a:latin typeface="Calibri" pitchFamily="34" charset="0"/>
                <a:cs typeface="David" pitchFamily="34" charset="-79"/>
              </a:rPr>
              <a:t>Let’s take a look at </a:t>
            </a:r>
            <a:r>
              <a:rPr lang="he-IL" dirty="0" smtClean="0">
                <a:latin typeface="Calibri" pitchFamily="34" charset="0"/>
                <a:cs typeface="David" pitchFamily="34" charset="-79"/>
              </a:rPr>
              <a:t>תפילת מוסף</a:t>
            </a:r>
            <a:r>
              <a:rPr lang="en-GB" dirty="0" smtClean="0">
                <a:latin typeface="Calibri" pitchFamily="34" charset="0"/>
                <a:cs typeface="David" pitchFamily="34" charset="-79"/>
              </a:rPr>
              <a:t> of </a:t>
            </a:r>
            <a:r>
              <a:rPr lang="he-IL" dirty="0" smtClean="0">
                <a:latin typeface="Calibri" pitchFamily="34" charset="0"/>
                <a:cs typeface="David" pitchFamily="34" charset="-79"/>
              </a:rPr>
              <a:t>ראש חודש</a:t>
            </a:r>
            <a:r>
              <a:rPr lang="en-GB" dirty="0" smtClean="0">
                <a:latin typeface="Calibri" pitchFamily="34" charset="0"/>
                <a:cs typeface="David" pitchFamily="34" charset="-79"/>
              </a:rPr>
              <a:t>…</a:t>
            </a:r>
            <a:endParaRPr lang="he-IL" dirty="0">
              <a:latin typeface="Calibri" pitchFamily="34" charset="0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ראשי חדשים לעמך נתת</a:t>
            </a:r>
          </a:p>
          <a:p>
            <a:pPr marL="0" indent="0">
              <a:buNone/>
            </a:pPr>
            <a:r>
              <a:rPr lang="he-IL" dirty="0" smtClean="0"/>
              <a:t>זמן כפרה לכל תולדותם</a:t>
            </a:r>
          </a:p>
          <a:p>
            <a:pPr marL="0" indent="0">
              <a:buNone/>
            </a:pPr>
            <a:r>
              <a:rPr lang="he-IL" dirty="0" smtClean="0"/>
              <a:t>בהיותם מקריבים לפניך זבחי רצון ושעירי חטאת לכפר בעדם</a:t>
            </a:r>
          </a:p>
          <a:p>
            <a:pPr marL="0" indent="0">
              <a:buNone/>
            </a:pPr>
            <a:r>
              <a:rPr lang="he-IL" dirty="0" smtClean="0"/>
              <a:t>זכרון לכולם יהיו ותשועת נפשם מיד שונא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7509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GB" dirty="0" smtClean="0">
                <a:latin typeface="Calibri" pitchFamily="34" charset="0"/>
                <a:cs typeface="David" pitchFamily="34" charset="-79"/>
              </a:rPr>
              <a:t>Let’s take a look at </a:t>
            </a:r>
            <a:r>
              <a:rPr lang="he-IL" dirty="0" smtClean="0">
                <a:latin typeface="Calibri" pitchFamily="34" charset="0"/>
                <a:cs typeface="David" pitchFamily="34" charset="-79"/>
              </a:rPr>
              <a:t>תפילת מוסף</a:t>
            </a:r>
            <a:r>
              <a:rPr lang="en-GB" dirty="0" smtClean="0">
                <a:latin typeface="Calibri" pitchFamily="34" charset="0"/>
                <a:cs typeface="David" pitchFamily="34" charset="-79"/>
              </a:rPr>
              <a:t> of </a:t>
            </a:r>
            <a:r>
              <a:rPr lang="he-IL" dirty="0" smtClean="0">
                <a:latin typeface="Calibri" pitchFamily="34" charset="0"/>
                <a:cs typeface="David" pitchFamily="34" charset="-79"/>
              </a:rPr>
              <a:t>ראש חודש</a:t>
            </a:r>
            <a:r>
              <a:rPr lang="en-GB" dirty="0" smtClean="0">
                <a:latin typeface="Calibri" pitchFamily="34" charset="0"/>
                <a:cs typeface="David" pitchFamily="34" charset="-79"/>
              </a:rPr>
              <a:t>…</a:t>
            </a:r>
            <a:endParaRPr lang="he-IL" dirty="0">
              <a:latin typeface="Calibri" pitchFamily="34" charset="0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b="1" dirty="0" smtClean="0"/>
              <a:t>ראשי חדשים </a:t>
            </a:r>
            <a:r>
              <a:rPr lang="he-IL" b="1" dirty="0" smtClean="0">
                <a:solidFill>
                  <a:schemeClr val="accent6">
                    <a:lumMod val="75000"/>
                  </a:schemeClr>
                </a:solidFill>
              </a:rPr>
              <a:t>לעמך</a:t>
            </a:r>
            <a:r>
              <a:rPr lang="he-IL" b="1" dirty="0" smtClean="0"/>
              <a:t> נתת </a:t>
            </a:r>
            <a:r>
              <a:rPr lang="he-IL" b="1" dirty="0" smtClean="0">
                <a:solidFill>
                  <a:schemeClr val="accent6">
                    <a:lumMod val="75000"/>
                  </a:schemeClr>
                </a:solidFill>
              </a:rPr>
              <a:t>(אבל הוא נתן לכולם!)</a:t>
            </a:r>
          </a:p>
          <a:p>
            <a:pPr marL="0" indent="0">
              <a:buNone/>
            </a:pPr>
            <a:r>
              <a:rPr lang="he-IL" dirty="0" smtClean="0"/>
              <a:t>זמן כפרה לכל תולדותם</a:t>
            </a:r>
          </a:p>
          <a:p>
            <a:pPr marL="0" indent="0">
              <a:buNone/>
            </a:pPr>
            <a:r>
              <a:rPr lang="he-IL" dirty="0" smtClean="0"/>
              <a:t>בהיותם מקריבים לפניך זבחי רצון ושעירי חטאת לכפר בעדם</a:t>
            </a:r>
          </a:p>
          <a:p>
            <a:pPr marL="0" indent="0">
              <a:buNone/>
            </a:pPr>
            <a:r>
              <a:rPr lang="he-IL" dirty="0" smtClean="0"/>
              <a:t>זכרון לכולם יהיו ותשועת נפשם מיד שונא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977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GB" dirty="0">
                <a:latin typeface="Calibri" pitchFamily="34" charset="0"/>
                <a:cs typeface="David" pitchFamily="34" charset="-79"/>
              </a:rPr>
              <a:t>Let’s take a look at </a:t>
            </a:r>
            <a:r>
              <a:rPr lang="he-IL" dirty="0">
                <a:latin typeface="Calibri" pitchFamily="34" charset="0"/>
                <a:cs typeface="David" pitchFamily="34" charset="-79"/>
              </a:rPr>
              <a:t>תפילת מוסף</a:t>
            </a:r>
            <a:r>
              <a:rPr lang="en-GB" dirty="0">
                <a:latin typeface="Calibri" pitchFamily="34" charset="0"/>
                <a:cs typeface="David" pitchFamily="34" charset="-79"/>
              </a:rPr>
              <a:t> of </a:t>
            </a:r>
            <a:r>
              <a:rPr lang="he-IL" dirty="0">
                <a:latin typeface="Calibri" pitchFamily="34" charset="0"/>
                <a:cs typeface="David" pitchFamily="34" charset="-79"/>
              </a:rPr>
              <a:t>ראש חודש</a:t>
            </a:r>
            <a:r>
              <a:rPr lang="en-GB" dirty="0">
                <a:latin typeface="Calibri" pitchFamily="34" charset="0"/>
                <a:cs typeface="David" pitchFamily="34" charset="-79"/>
              </a:rPr>
              <a:t>…</a:t>
            </a:r>
            <a:endParaRPr lang="he-IL" dirty="0">
              <a:latin typeface="Calibri" pitchFamily="34" charset="0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b="1" dirty="0" smtClean="0"/>
              <a:t>ראשי חדשים לעמך נתת</a:t>
            </a:r>
          </a:p>
          <a:p>
            <a:pPr marL="0" indent="0">
              <a:buNone/>
            </a:pPr>
            <a:r>
              <a:rPr lang="he-IL" b="1" dirty="0" smtClean="0"/>
              <a:t>זמן כפרה לכל תולדותם</a:t>
            </a:r>
          </a:p>
          <a:p>
            <a:pPr marL="0" indent="0">
              <a:buNone/>
            </a:pPr>
            <a:r>
              <a:rPr lang="he-IL" dirty="0" smtClean="0"/>
              <a:t>בהיותם מקריבים לפניך זבחי רצון ושעירי חטאת לכפר בעדם</a:t>
            </a:r>
          </a:p>
          <a:p>
            <a:pPr marL="0" indent="0">
              <a:buNone/>
            </a:pPr>
            <a:r>
              <a:rPr lang="he-IL" dirty="0" smtClean="0"/>
              <a:t>זכרון לכולם יהיו ותשועת נפשם מיד שונא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26755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1 3"/>
          <p:cNvSpPr/>
          <p:nvPr/>
        </p:nvSpPr>
        <p:spPr>
          <a:xfrm>
            <a:off x="1115616" y="2564904"/>
            <a:ext cx="7200800" cy="309634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GB" sz="3600" dirty="0" smtClean="0"/>
              <a:t>What is the source?</a:t>
            </a:r>
            <a:endParaRPr lang="he-IL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1584176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GB" sz="4000" dirty="0" smtClean="0">
                <a:cs typeface="David" pitchFamily="34" charset="-79"/>
              </a:rPr>
              <a:t>The siddur denotes </a:t>
            </a:r>
            <a:r>
              <a:rPr lang="he-IL" sz="4000" dirty="0" smtClean="0">
                <a:cs typeface="David" pitchFamily="34" charset="-79"/>
              </a:rPr>
              <a:t>ראש חודש</a:t>
            </a:r>
            <a:r>
              <a:rPr lang="en-GB" sz="4000" dirty="0" smtClean="0">
                <a:cs typeface="David" pitchFamily="34" charset="-79"/>
              </a:rPr>
              <a:t> as a time of </a:t>
            </a:r>
            <a:r>
              <a:rPr lang="he-IL" sz="4000" dirty="0" smtClean="0">
                <a:cs typeface="David" pitchFamily="34" charset="-79"/>
              </a:rPr>
              <a:t>כפרה</a:t>
            </a:r>
            <a:endParaRPr lang="en-GB" sz="4000" dirty="0" smtClean="0">
              <a:cs typeface="David" pitchFamily="34" charset="-79"/>
            </a:endParaRPr>
          </a:p>
          <a:p>
            <a:pPr marL="0" indent="0" algn="ctr" rtl="0">
              <a:buNone/>
            </a:pPr>
            <a:endParaRPr lang="en-GB" sz="40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1813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GB" dirty="0" smtClean="0">
                <a:latin typeface="Calibri" pitchFamily="34" charset="0"/>
                <a:cs typeface="David" pitchFamily="34" charset="-79"/>
              </a:rPr>
              <a:t>Let’s take a look at </a:t>
            </a:r>
            <a:r>
              <a:rPr lang="he-IL" dirty="0" smtClean="0">
                <a:latin typeface="Calibri" pitchFamily="34" charset="0"/>
                <a:cs typeface="David" pitchFamily="34" charset="-79"/>
              </a:rPr>
              <a:t>תפילת מוסף</a:t>
            </a:r>
            <a:r>
              <a:rPr lang="en-GB" dirty="0" smtClean="0">
                <a:latin typeface="Calibri" pitchFamily="34" charset="0"/>
                <a:cs typeface="David" pitchFamily="34" charset="-79"/>
              </a:rPr>
              <a:t> of </a:t>
            </a:r>
            <a:r>
              <a:rPr lang="he-IL" dirty="0" smtClean="0">
                <a:latin typeface="Calibri" pitchFamily="34" charset="0"/>
                <a:cs typeface="David" pitchFamily="34" charset="-79"/>
              </a:rPr>
              <a:t>ראש חודש</a:t>
            </a:r>
            <a:r>
              <a:rPr lang="en-GB" dirty="0" smtClean="0">
                <a:latin typeface="Calibri" pitchFamily="34" charset="0"/>
                <a:cs typeface="David" pitchFamily="34" charset="-79"/>
              </a:rPr>
              <a:t>…</a:t>
            </a:r>
            <a:endParaRPr lang="he-IL" dirty="0">
              <a:latin typeface="Calibri" pitchFamily="34" charset="0"/>
              <a:cs typeface="David" pitchFamily="34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ראשי חדשים לעמך נתת</a:t>
            </a:r>
          </a:p>
          <a:p>
            <a:pPr marL="0" indent="0">
              <a:buNone/>
            </a:pPr>
            <a:r>
              <a:rPr lang="he-IL" dirty="0" smtClean="0"/>
              <a:t>זמן כפרה לכל תולדותם</a:t>
            </a:r>
          </a:p>
          <a:p>
            <a:pPr marL="0" indent="0">
              <a:buNone/>
            </a:pPr>
            <a:r>
              <a:rPr lang="he-IL" b="1" dirty="0" smtClean="0"/>
              <a:t>בהיותם מקריבים לפניך זבחי רצון ושעירי חטאת לכפר בעדם</a:t>
            </a:r>
          </a:p>
          <a:p>
            <a:pPr marL="0" indent="0">
              <a:buNone/>
            </a:pPr>
            <a:r>
              <a:rPr lang="he-IL" dirty="0" smtClean="0"/>
              <a:t>זכרון לכולם יהיו ותשועת נפשם מיד שונא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3961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source in the Torah: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 smtClean="0"/>
              <a:t>במדבר כח: יא-טו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sz="4000" dirty="0" smtClean="0"/>
              <a:t>"ובראשי חדשיכם תקריבו עולה לה'...</a:t>
            </a:r>
          </a:p>
          <a:p>
            <a:pPr marL="0" indent="0">
              <a:buNone/>
            </a:pPr>
            <a:r>
              <a:rPr lang="he-IL" sz="4000" b="1" dirty="0" smtClean="0"/>
              <a:t>ושעיר עזים אחד לחטאת לה' </a:t>
            </a:r>
            <a:r>
              <a:rPr lang="he-IL" sz="4000" dirty="0" smtClean="0"/>
              <a:t>על עלת התמיד יעשה ונסכה"  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305834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1126</Words>
  <Application>Microsoft Office PowerPoint</Application>
  <PresentationFormat>On-screen Show (4:3)</PresentationFormat>
  <Paragraphs>161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From Rosh Chodesh To Rosh HaShana</vt:lpstr>
      <vt:lpstr>שבת</vt:lpstr>
      <vt:lpstr>ראש חודש</vt:lpstr>
      <vt:lpstr>Let’s take a look at תפילת מוסף of ראש חודש…</vt:lpstr>
      <vt:lpstr>Let’s take a look at תפילת מוסף of ראש חודש…</vt:lpstr>
      <vt:lpstr>Let’s take a look at תפילת מוסף of ראש חודש…</vt:lpstr>
      <vt:lpstr>PowerPoint Presentation</vt:lpstr>
      <vt:lpstr>Let’s take a look at תפילת מוסף of ראש חודש…</vt:lpstr>
      <vt:lpstr>The source in the Torah:</vt:lpstr>
      <vt:lpstr>PowerPoint Presentation</vt:lpstr>
      <vt:lpstr>PowerPoint Presentation</vt:lpstr>
      <vt:lpstr>Let’s go back to תפילת מוסף  of ראש חודש…</vt:lpstr>
      <vt:lpstr>יום הזכרון in the תורה</vt:lpstr>
      <vt:lpstr>Therefore…</vt:lpstr>
      <vt:lpstr>PowerPoint Presentation</vt:lpstr>
      <vt:lpstr>במדבר פרק י</vt:lpstr>
      <vt:lpstr>On all חגים and ראש חודש we add:</vt:lpstr>
      <vt:lpstr>PowerPoint Presentation</vt:lpstr>
      <vt:lpstr>במדבר פרק י</vt:lpstr>
      <vt:lpstr>PowerPoint Presentation</vt:lpstr>
      <vt:lpstr>What makes ראש חודש a fitting time for זכרון and כפרה?</vt:lpstr>
      <vt:lpstr>PowerPoint Presentation</vt:lpstr>
      <vt:lpstr>PowerPoint Presentation</vt:lpstr>
      <vt:lpstr>דברים יא – The ‘rain season’ starts the year </vt:lpstr>
      <vt:lpstr>Why?</vt:lpstr>
      <vt:lpstr>צפניה א – The Shofar as a symbol of war</vt:lpstr>
      <vt:lpstr>שופטים ז - The story of Gid’on </vt:lpstr>
      <vt:lpstr>עמוס ג – Cause and Effect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Alexis</dc:creator>
  <cp:lastModifiedBy>Alexis</cp:lastModifiedBy>
  <cp:revision>30</cp:revision>
  <dcterms:created xsi:type="dcterms:W3CDTF">2012-08-30T05:37:45Z</dcterms:created>
  <dcterms:modified xsi:type="dcterms:W3CDTF">2013-09-17T18:23:56Z</dcterms:modified>
</cp:coreProperties>
</file>